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gif"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80" r:id="rId3"/>
    <p:sldId id="257" r:id="rId4"/>
    <p:sldId id="259" r:id="rId5"/>
    <p:sldId id="287" r:id="rId6"/>
    <p:sldId id="260" r:id="rId7"/>
    <p:sldId id="281" r:id="rId8"/>
    <p:sldId id="289" r:id="rId9"/>
    <p:sldId id="290" r:id="rId10"/>
    <p:sldId id="265" r:id="rId11"/>
    <p:sldId id="285" r:id="rId12"/>
    <p:sldId id="286" r:id="rId13"/>
    <p:sldId id="273" r:id="rId14"/>
    <p:sldId id="291" r:id="rId15"/>
    <p:sldId id="284" r:id="rId16"/>
    <p:sldId id="278" r:id="rId17"/>
    <p:sldId id="282"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9E9E"/>
    <a:srgbClr val="217ABE"/>
    <a:srgbClr val="5B5859"/>
    <a:srgbClr val="DE2229"/>
    <a:srgbClr val="DE2127"/>
    <a:srgbClr val="EAEFF7"/>
    <a:srgbClr val="3464A2"/>
    <a:srgbClr val="4E05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88393" autoAdjust="0"/>
  </p:normalViewPr>
  <p:slideViewPr>
    <p:cSldViewPr snapToGrid="0">
      <p:cViewPr varScale="1">
        <p:scale>
          <a:sx n="66" d="100"/>
          <a:sy n="66" d="100"/>
        </p:scale>
        <p:origin x="846"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3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esktop\05.07.2021\IYNT%202022\&#1050;&#1051;&#1048;&#1062;&#1050;&#1048;&#1053;&#1043;%20&#1055;&#1048;&#1053;&#1043;&#1045;&#1056;&#1057;\cracking-knuckles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istrator\Desktop\05.07.2021\IYNT%202022\&#1050;&#1051;&#1048;&#1062;&#1050;&#1048;&#1053;&#1043;%20&#1055;&#1048;&#1053;&#1043;&#1045;&#1056;&#1057;\cracking-knuckles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Bubble pressure dependence on the sound frequency</a:t>
            </a:r>
          </a:p>
        </c:rich>
      </c:tx>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78559400269493"/>
          <c:y val="0.12442941262016274"/>
          <c:w val="0.77640331408456675"/>
          <c:h val="0.70629278480779312"/>
        </c:manualLayout>
      </c:layout>
      <c:scatterChart>
        <c:scatterStyle val="smoothMarker"/>
        <c:varyColors val="0"/>
        <c:ser>
          <c:idx val="0"/>
          <c:order val="0"/>
          <c:spPr>
            <a:ln w="19050" cap="rnd">
              <a:solidFill>
                <a:schemeClr val="accent1"/>
              </a:solidFill>
              <a:round/>
            </a:ln>
            <a:effectLst/>
          </c:spPr>
          <c:marker>
            <c:symbol val="none"/>
          </c:marker>
          <c:xVal>
            <c:numRef>
              <c:f>Sheet2!$E$8:$E$28</c:f>
              <c:numCache>
                <c:formatCode>General</c:formatCode>
                <c:ptCount val="21"/>
                <c:pt idx="0">
                  <c:v>5000</c:v>
                </c:pt>
                <c:pt idx="1">
                  <c:v>5050</c:v>
                </c:pt>
                <c:pt idx="2">
                  <c:v>5100</c:v>
                </c:pt>
                <c:pt idx="3">
                  <c:v>5150</c:v>
                </c:pt>
                <c:pt idx="4">
                  <c:v>5200</c:v>
                </c:pt>
                <c:pt idx="5">
                  <c:v>5250</c:v>
                </c:pt>
                <c:pt idx="6">
                  <c:v>5300</c:v>
                </c:pt>
                <c:pt idx="7">
                  <c:v>5350</c:v>
                </c:pt>
                <c:pt idx="8">
                  <c:v>5400</c:v>
                </c:pt>
                <c:pt idx="9">
                  <c:v>5450</c:v>
                </c:pt>
                <c:pt idx="10">
                  <c:v>5500</c:v>
                </c:pt>
                <c:pt idx="11">
                  <c:v>5550</c:v>
                </c:pt>
                <c:pt idx="12">
                  <c:v>5600</c:v>
                </c:pt>
                <c:pt idx="13">
                  <c:v>5650</c:v>
                </c:pt>
                <c:pt idx="14">
                  <c:v>5700</c:v>
                </c:pt>
                <c:pt idx="15">
                  <c:v>5750</c:v>
                </c:pt>
                <c:pt idx="16">
                  <c:v>5800</c:v>
                </c:pt>
                <c:pt idx="17">
                  <c:v>5850</c:v>
                </c:pt>
                <c:pt idx="18">
                  <c:v>5900</c:v>
                </c:pt>
                <c:pt idx="19">
                  <c:v>5950</c:v>
                </c:pt>
                <c:pt idx="20">
                  <c:v>6000</c:v>
                </c:pt>
              </c:numCache>
            </c:numRef>
          </c:xVal>
          <c:yVal>
            <c:numRef>
              <c:f>Sheet2!$F$8:$F$28</c:f>
              <c:numCache>
                <c:formatCode>General</c:formatCode>
                <c:ptCount val="21"/>
                <c:pt idx="0">
                  <c:v>184088.64913461669</c:v>
                </c:pt>
                <c:pt idx="1">
                  <c:v>180461.37548732152</c:v>
                </c:pt>
                <c:pt idx="2">
                  <c:v>176940.26252846664</c:v>
                </c:pt>
                <c:pt idx="3">
                  <c:v>173521.20759224874</c:v>
                </c:pt>
                <c:pt idx="4">
                  <c:v>170200.30430345479</c:v>
                </c:pt>
                <c:pt idx="5">
                  <c:v>166973.8314146183</c:v>
                </c:pt>
                <c:pt idx="6">
                  <c:v>163838.24237683933</c:v>
                </c:pt>
                <c:pt idx="7">
                  <c:v>160790.15558967306</c:v>
                </c:pt>
                <c:pt idx="8">
                  <c:v>157826.34528002117</c:v>
                </c:pt>
                <c:pt idx="9">
                  <c:v>154943.7329640743</c:v>
                </c:pt>
                <c:pt idx="10">
                  <c:v>152139.37945009643</c:v>
                </c:pt>
                <c:pt idx="11">
                  <c:v>149410.47734324867</c:v>
                </c:pt>
                <c:pt idx="12">
                  <c:v>146754.34401675439</c:v>
                </c:pt>
                <c:pt idx="13">
                  <c:v>144168.41501653744</c:v>
                </c:pt>
                <c:pt idx="14">
                  <c:v>141650.23786904945</c:v>
                </c:pt>
                <c:pt idx="15">
                  <c:v>139197.46626436044</c:v>
                </c:pt>
                <c:pt idx="16">
                  <c:v>136807.85458874606</c:v>
                </c:pt>
                <c:pt idx="17">
                  <c:v>134479.2527829766</c:v>
                </c:pt>
                <c:pt idx="18">
                  <c:v>132209.60150432109</c:v>
                </c:pt>
                <c:pt idx="19">
                  <c:v>129996.92757193468</c:v>
                </c:pt>
                <c:pt idx="20">
                  <c:v>127839.33967681714</c:v>
                </c:pt>
              </c:numCache>
            </c:numRef>
          </c:yVal>
          <c:smooth val="1"/>
          <c:extLst>
            <c:ext xmlns:c16="http://schemas.microsoft.com/office/drawing/2014/chart" uri="{C3380CC4-5D6E-409C-BE32-E72D297353CC}">
              <c16:uniqueId val="{00000000-F94D-417D-9523-C3429076E0FF}"/>
            </c:ext>
          </c:extLst>
        </c:ser>
        <c:dLbls>
          <c:showLegendKey val="0"/>
          <c:showVal val="0"/>
          <c:showCatName val="0"/>
          <c:showSerName val="0"/>
          <c:showPercent val="0"/>
          <c:showBubbleSize val="0"/>
        </c:dLbls>
        <c:axId val="1871043327"/>
        <c:axId val="1871044575"/>
      </c:scatterChart>
      <c:valAx>
        <c:axId val="1871043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Sound </a:t>
                </a:r>
                <a:r>
                  <a:rPr lang="en-US" dirty="0" smtClean="0"/>
                  <a:t>frequency (HZ)</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71044575"/>
        <c:crosses val="autoZero"/>
        <c:crossBetween val="midCat"/>
      </c:valAx>
      <c:valAx>
        <c:axId val="1871044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Bubble </a:t>
                </a:r>
                <a:r>
                  <a:rPr lang="en-US" dirty="0" smtClean="0"/>
                  <a:t>pressure (Pa)</a:t>
                </a:r>
                <a:endParaRPr lang="en-US" dirty="0"/>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71043327"/>
        <c:crosses val="autoZero"/>
        <c:crossBetween val="midCat"/>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Bubble pressure dependence on the sound frequency</a:t>
            </a:r>
          </a:p>
        </c:rich>
      </c:tx>
      <c:layout>
        <c:manualLayout>
          <c:xMode val="edge"/>
          <c:yMode val="edge"/>
          <c:x val="0.11476815325927621"/>
          <c:y val="0"/>
        </c:manualLayout>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78559400269493"/>
          <c:y val="0.12442941262016274"/>
          <c:w val="0.77640331408456675"/>
          <c:h val="0.70629278480779312"/>
        </c:manualLayout>
      </c:layout>
      <c:scatterChart>
        <c:scatterStyle val="smoothMarker"/>
        <c:varyColors val="0"/>
        <c:ser>
          <c:idx val="0"/>
          <c:order val="0"/>
          <c:spPr>
            <a:ln w="19050" cap="rnd">
              <a:solidFill>
                <a:schemeClr val="accent1"/>
              </a:solidFill>
              <a:round/>
            </a:ln>
            <a:effectLst/>
          </c:spPr>
          <c:marker>
            <c:symbol val="none"/>
          </c:marker>
          <c:xVal>
            <c:numRef>
              <c:f>Sheet2!$E$8:$E$28</c:f>
              <c:numCache>
                <c:formatCode>General</c:formatCode>
                <c:ptCount val="21"/>
                <c:pt idx="0">
                  <c:v>5000</c:v>
                </c:pt>
                <c:pt idx="1">
                  <c:v>5050</c:v>
                </c:pt>
                <c:pt idx="2">
                  <c:v>5100</c:v>
                </c:pt>
                <c:pt idx="3">
                  <c:v>5150</c:v>
                </c:pt>
                <c:pt idx="4">
                  <c:v>5200</c:v>
                </c:pt>
                <c:pt idx="5">
                  <c:v>5250</c:v>
                </c:pt>
                <c:pt idx="6">
                  <c:v>5300</c:v>
                </c:pt>
                <c:pt idx="7">
                  <c:v>5350</c:v>
                </c:pt>
                <c:pt idx="8">
                  <c:v>5400</c:v>
                </c:pt>
                <c:pt idx="9">
                  <c:v>5450</c:v>
                </c:pt>
                <c:pt idx="10">
                  <c:v>5500</c:v>
                </c:pt>
                <c:pt idx="11">
                  <c:v>5550</c:v>
                </c:pt>
                <c:pt idx="12">
                  <c:v>5600</c:v>
                </c:pt>
                <c:pt idx="13">
                  <c:v>5650</c:v>
                </c:pt>
                <c:pt idx="14">
                  <c:v>5700</c:v>
                </c:pt>
                <c:pt idx="15">
                  <c:v>5750</c:v>
                </c:pt>
                <c:pt idx="16">
                  <c:v>5800</c:v>
                </c:pt>
                <c:pt idx="17">
                  <c:v>5850</c:v>
                </c:pt>
                <c:pt idx="18">
                  <c:v>5900</c:v>
                </c:pt>
                <c:pt idx="19">
                  <c:v>5950</c:v>
                </c:pt>
                <c:pt idx="20">
                  <c:v>6000</c:v>
                </c:pt>
              </c:numCache>
            </c:numRef>
          </c:xVal>
          <c:yVal>
            <c:numRef>
              <c:f>Sheet2!$F$8:$F$28</c:f>
              <c:numCache>
                <c:formatCode>General</c:formatCode>
                <c:ptCount val="21"/>
                <c:pt idx="0">
                  <c:v>184088.64913461669</c:v>
                </c:pt>
                <c:pt idx="1">
                  <c:v>180461.37548732152</c:v>
                </c:pt>
                <c:pt idx="2">
                  <c:v>176940.26252846664</c:v>
                </c:pt>
                <c:pt idx="3">
                  <c:v>173521.20759224874</c:v>
                </c:pt>
                <c:pt idx="4">
                  <c:v>170200.30430345479</c:v>
                </c:pt>
                <c:pt idx="5">
                  <c:v>166973.8314146183</c:v>
                </c:pt>
                <c:pt idx="6">
                  <c:v>163838.24237683933</c:v>
                </c:pt>
                <c:pt idx="7">
                  <c:v>160790.15558967306</c:v>
                </c:pt>
                <c:pt idx="8">
                  <c:v>157826.34528002117</c:v>
                </c:pt>
                <c:pt idx="9">
                  <c:v>154943.7329640743</c:v>
                </c:pt>
                <c:pt idx="10">
                  <c:v>152139.37945009643</c:v>
                </c:pt>
                <c:pt idx="11">
                  <c:v>149410.47734324867</c:v>
                </c:pt>
                <c:pt idx="12">
                  <c:v>146754.34401675439</c:v>
                </c:pt>
                <c:pt idx="13">
                  <c:v>144168.41501653744</c:v>
                </c:pt>
                <c:pt idx="14">
                  <c:v>141650.23786904945</c:v>
                </c:pt>
                <c:pt idx="15">
                  <c:v>139197.46626436044</c:v>
                </c:pt>
                <c:pt idx="16">
                  <c:v>136807.85458874606</c:v>
                </c:pt>
                <c:pt idx="17">
                  <c:v>134479.2527829766</c:v>
                </c:pt>
                <c:pt idx="18">
                  <c:v>132209.60150432109</c:v>
                </c:pt>
                <c:pt idx="19">
                  <c:v>129996.92757193468</c:v>
                </c:pt>
                <c:pt idx="20">
                  <c:v>127839.33967681714</c:v>
                </c:pt>
              </c:numCache>
            </c:numRef>
          </c:yVal>
          <c:smooth val="1"/>
          <c:extLst>
            <c:ext xmlns:c16="http://schemas.microsoft.com/office/drawing/2014/chart" uri="{C3380CC4-5D6E-409C-BE32-E72D297353CC}">
              <c16:uniqueId val="{00000000-615C-400C-BC59-5762B9C3C751}"/>
            </c:ext>
          </c:extLst>
        </c:ser>
        <c:dLbls>
          <c:showLegendKey val="0"/>
          <c:showVal val="0"/>
          <c:showCatName val="0"/>
          <c:showSerName val="0"/>
          <c:showPercent val="0"/>
          <c:showBubbleSize val="0"/>
        </c:dLbls>
        <c:axId val="1871043327"/>
        <c:axId val="1871044575"/>
      </c:scatterChart>
      <c:valAx>
        <c:axId val="1871043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Sound frequency</a:t>
                </a: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71044575"/>
        <c:crosses val="autoZero"/>
        <c:crossBetween val="midCat"/>
      </c:valAx>
      <c:valAx>
        <c:axId val="1871044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Bubble pressure</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71043327"/>
        <c:crosses val="autoZero"/>
        <c:crossBetween val="midCat"/>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2BF2C-4B72-4CE6-91D6-4B1DA388C846}" type="datetimeFigureOut">
              <a:rPr lang="en-US" smtClean="0"/>
              <a:t>22-Aug-22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44DA3-FE1A-4EAD-9048-73433D123490}" type="slidenum">
              <a:rPr lang="en-US" smtClean="0"/>
              <a:t>‹#›</a:t>
            </a:fld>
            <a:endParaRPr lang="en-US"/>
          </a:p>
        </p:txBody>
      </p:sp>
    </p:spTree>
    <p:extLst>
      <p:ext uri="{BB962C8B-B14F-4D97-AF65-F5344CB8AC3E}">
        <p14:creationId xmlns:p14="http://schemas.microsoft.com/office/powerpoint/2010/main" val="88222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944DA3-FE1A-4EAD-9048-73433D123490}" type="slidenum">
              <a:rPr lang="en-US" smtClean="0"/>
              <a:t>1</a:t>
            </a:fld>
            <a:endParaRPr lang="en-US"/>
          </a:p>
        </p:txBody>
      </p:sp>
    </p:spTree>
    <p:extLst>
      <p:ext uri="{BB962C8B-B14F-4D97-AF65-F5344CB8AC3E}">
        <p14:creationId xmlns:p14="http://schemas.microsoft.com/office/powerpoint/2010/main" val="40827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the first types of cracking, I observed changes in frequency and amplitude at different time intervals. The difference between the first and second experiments is 30 minutes, and between second and third experiments was 40 minutes, in next experiments, the interval was increased by 10 minutes, but that did not make much difference between frequencies and amplitudes. </a:t>
            </a:r>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11</a:t>
            </a:fld>
            <a:endParaRPr lang="en-US"/>
          </a:p>
        </p:txBody>
      </p:sp>
    </p:spTree>
    <p:extLst>
      <p:ext uri="{BB962C8B-B14F-4D97-AF65-F5344CB8AC3E}">
        <p14:creationId xmlns:p14="http://schemas.microsoft.com/office/powerpoint/2010/main" val="390214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similarly observed the sound frequency and amplitude of the second type of cracking. As you can see neither this time difference is big. These two parameters do not depend on how much time has passed since the first cracking.  However, it is noteworthy that in less than 20 minutes from the first cracking, we will not able to crack the finger again.</a:t>
            </a:r>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12</a:t>
            </a:fld>
            <a:endParaRPr lang="en-US"/>
          </a:p>
        </p:txBody>
      </p:sp>
    </p:spTree>
    <p:extLst>
      <p:ext uri="{BB962C8B-B14F-4D97-AF65-F5344CB8AC3E}">
        <p14:creationId xmlns:p14="http://schemas.microsoft.com/office/powerpoint/2010/main" val="2189717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the presentation, I conducted experiments on two types of cracking. In the first case, I got an average sound frequency of </a:t>
            </a:r>
            <a:r>
              <a:rPr lang="ka-GE" sz="1200" kern="1200" dirty="0" smtClean="0">
                <a:solidFill>
                  <a:schemeClr val="tx1"/>
                </a:solidFill>
                <a:effectLst/>
                <a:latin typeface="+mn-lt"/>
                <a:ea typeface="+mn-ea"/>
                <a:cs typeface="+mn-cs"/>
              </a:rPr>
              <a:t>5600 hz. In the second case I got 5622 hz.  </a:t>
            </a:r>
            <a:r>
              <a:rPr lang="en-US" sz="1200" kern="1200" dirty="0" smtClean="0">
                <a:solidFill>
                  <a:schemeClr val="tx1"/>
                </a:solidFill>
                <a:effectLst/>
                <a:latin typeface="+mn-lt"/>
                <a:ea typeface="+mn-ea"/>
                <a:cs typeface="+mn-cs"/>
              </a:rPr>
              <a:t>I entered this average frequency into my first formula and I got an average bubble diameter which is 0.3 mm.</a:t>
            </a:r>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13</a:t>
            </a:fld>
            <a:endParaRPr lang="en-US"/>
          </a:p>
        </p:txBody>
      </p:sp>
    </p:spTree>
    <p:extLst>
      <p:ext uri="{BB962C8B-B14F-4D97-AF65-F5344CB8AC3E}">
        <p14:creationId xmlns:p14="http://schemas.microsoft.com/office/powerpoint/2010/main" val="286524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 also received a formula from which it is determined that the frequency of sound as well as the amplitude is depend on bubble diameter. </a:t>
            </a:r>
            <a:endParaRPr lang="en-US" dirty="0" smtClean="0"/>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14</a:t>
            </a:fld>
            <a:endParaRPr lang="en-US"/>
          </a:p>
        </p:txBody>
      </p:sp>
    </p:spTree>
    <p:extLst>
      <p:ext uri="{BB962C8B-B14F-4D97-AF65-F5344CB8AC3E}">
        <p14:creationId xmlns:p14="http://schemas.microsoft.com/office/powerpoint/2010/main" val="337790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First of all, I will introduce to you the presentation plan. We will discuss what synovial fluid is and why it is needed; Why is popping sound heard; What is resonant frequency; I will show you theoretical and experimental results and finally we will make a conclusion. </a:t>
            </a:r>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2</a:t>
            </a:fld>
            <a:endParaRPr lang="en-US"/>
          </a:p>
        </p:txBody>
      </p:sp>
    </p:spTree>
    <p:extLst>
      <p:ext uri="{BB962C8B-B14F-4D97-AF65-F5344CB8AC3E}">
        <p14:creationId xmlns:p14="http://schemas.microsoft.com/office/powerpoint/2010/main" val="940244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synovial fluid is a fluid, which is between the </a:t>
            </a:r>
            <a:r>
              <a:rPr lang="ka-GE" sz="1200" kern="1200" dirty="0" smtClean="0">
                <a:solidFill>
                  <a:schemeClr val="tx1"/>
                </a:solidFill>
                <a:effectLst/>
                <a:latin typeface="+mn-lt"/>
                <a:ea typeface="+mn-ea"/>
                <a:cs typeface="+mn-cs"/>
              </a:rPr>
              <a:t>bones</a:t>
            </a:r>
            <a:r>
              <a:rPr lang="en-US" sz="1200" kern="1200" dirty="0" smtClean="0">
                <a:solidFill>
                  <a:schemeClr val="tx1"/>
                </a:solidFill>
                <a:effectLst/>
                <a:latin typeface="+mn-lt"/>
                <a:ea typeface="+mn-ea"/>
                <a:cs typeface="+mn-cs"/>
              </a:rPr>
              <a:t>, secondly it is called joint fluid. This thick liquid cushions the ends of bones and reduces friction when you move your joints. Synovial fluid is located in the synovial membrane. Inside the fluid is a variety of gases including nitrogen, oxygen and carbon dioxide. Fluid contains the largest amount of carbon dioxide. </a:t>
            </a:r>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3</a:t>
            </a:fld>
            <a:endParaRPr lang="en-US"/>
          </a:p>
        </p:txBody>
      </p:sp>
    </p:spTree>
    <p:extLst>
      <p:ext uri="{BB962C8B-B14F-4D97-AF65-F5344CB8AC3E}">
        <p14:creationId xmlns:p14="http://schemas.microsoft.com/office/powerpoint/2010/main" val="1022643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we act on the finger with any force, the two bones move away from each other at a certain distance, thus increasing the volume of the synovial membrane, thus reducing the pressure. Because</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the reduction of the pressure, air bubbles in the synovial fluid are formed and expanded. Finally, the sound we call popping is the sound of this bubble bursting. On the right you can see the video of this popping taken by X-ray machine. </a:t>
            </a:r>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4</a:t>
            </a:fld>
            <a:endParaRPr lang="en-US"/>
          </a:p>
        </p:txBody>
      </p:sp>
    </p:spTree>
    <p:extLst>
      <p:ext uri="{BB962C8B-B14F-4D97-AF65-F5344CB8AC3E}">
        <p14:creationId xmlns:p14="http://schemas.microsoft.com/office/powerpoint/2010/main" val="34237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Everything has its own free oscillation frequency, in addition, in our case the frequency of external force acts on the bubble, which is caused by the oscillation of the bones. An event in which an external force frequency approaches a free frequency is called a resonant frequency. At a certain frequency the bubble reaches its maximum size, it bursts and exactly produced a sound of this frequency. </a:t>
            </a:r>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5</a:t>
            </a:fld>
            <a:endParaRPr lang="en-US"/>
          </a:p>
        </p:txBody>
      </p:sp>
    </p:spTree>
    <p:extLst>
      <p:ext uri="{BB962C8B-B14F-4D97-AF65-F5344CB8AC3E}">
        <p14:creationId xmlns:p14="http://schemas.microsoft.com/office/powerpoint/2010/main" val="128834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calculate the frequency of this sound, I wrote the harmonic oscillation formula, where l – is bubble diameter, l</a:t>
            </a:r>
            <a:r>
              <a:rPr lang="en-US" sz="1200" kern="1200" baseline="-25000" dirty="0" smtClean="0">
                <a:solidFill>
                  <a:schemeClr val="tx1"/>
                </a:solidFill>
                <a:effectLst/>
                <a:latin typeface="+mn-lt"/>
                <a:ea typeface="+mn-ea"/>
                <a:cs typeface="+mn-cs"/>
              </a:rPr>
              <a:t>m­ </a:t>
            </a:r>
            <a:r>
              <a:rPr lang="en-US" sz="1200" kern="1200" dirty="0" smtClean="0">
                <a:solidFill>
                  <a:schemeClr val="tx1"/>
                </a:solidFill>
                <a:effectLst/>
                <a:latin typeface="+mn-lt"/>
                <a:ea typeface="+mn-ea"/>
                <a:cs typeface="+mn-cs"/>
              </a:rPr>
              <a:t>– is Oscillation amplitude, w – is Circular frequency. The second derivative of l is acceleration, which is equal to omega square multiplied by l</a:t>
            </a:r>
            <a:r>
              <a:rPr lang="en-US" sz="1200" kern="1200" baseline="-25000" dirty="0" smtClean="0">
                <a:solidFill>
                  <a:schemeClr val="tx1"/>
                </a:solidFill>
                <a:effectLst/>
                <a:latin typeface="+mn-lt"/>
                <a:ea typeface="+mn-ea"/>
                <a:cs typeface="+mn-cs"/>
              </a:rPr>
              <a:t>m</a:t>
            </a:r>
            <a:r>
              <a:rPr lang="en-US" sz="1200" kern="1200" dirty="0" smtClean="0">
                <a:solidFill>
                  <a:schemeClr val="tx1"/>
                </a:solidFill>
                <a:effectLst/>
                <a:latin typeface="+mn-lt"/>
                <a:ea typeface="+mn-ea"/>
                <a:cs typeface="+mn-cs"/>
              </a:rPr>
              <a:t> and by cos omega t. Then I wrote Newton’s second law. I calculated the circular frequency. We know the dependence of the circular frequency on the oscillation frequency.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Finally I got the received sound frequency equation. </a:t>
            </a:r>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6</a:t>
            </a:fld>
            <a:endParaRPr lang="en-US"/>
          </a:p>
        </p:txBody>
      </p:sp>
    </p:spTree>
    <p:extLst>
      <p:ext uri="{BB962C8B-B14F-4D97-AF65-F5344CB8AC3E}">
        <p14:creationId xmlns:p14="http://schemas.microsoft.com/office/powerpoint/2010/main" val="395193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According to this data I built a theoretical graph of the dependence of a bubble diameter on the frequency of sound. </a:t>
            </a:r>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7</a:t>
            </a:fld>
            <a:endParaRPr lang="en-US"/>
          </a:p>
        </p:txBody>
      </p:sp>
    </p:spTree>
    <p:extLst>
      <p:ext uri="{BB962C8B-B14F-4D97-AF65-F5344CB8AC3E}">
        <p14:creationId xmlns:p14="http://schemas.microsoft.com/office/powerpoint/2010/main" val="192933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we know sound has another characteristic, which is an Amplitude. Sound amplitude is related to the sound pressure. Because of that the sound travels a very long distance to the microphone, it is impossible to take into account all the obstacles (which are the fluid, bones, skin and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Since my formula is relative, I figured out which parameter would depend on the sound amplitude. I wrote the ideal air formula. By simplifying the ideal gas formula, I got the density equation, which I put in my first formula and I got the following formula. It became clear that the amplitude of the sound is also related to the diameter of the bubble.  From this formula we also received the dependence of sound frequency on the pressure (I built a graph). </a:t>
            </a:r>
          </a:p>
          <a:p>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8</a:t>
            </a:fld>
            <a:endParaRPr lang="en-US"/>
          </a:p>
        </p:txBody>
      </p:sp>
    </p:spTree>
    <p:extLst>
      <p:ext uri="{BB962C8B-B14F-4D97-AF65-F5344CB8AC3E}">
        <p14:creationId xmlns:p14="http://schemas.microsoft.com/office/powerpoint/2010/main" val="166879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for my experiments, I observed the frequency and amplitude of the sound produced by the two types of cracking</a:t>
            </a:r>
            <a:endParaRPr lang="en-US" dirty="0"/>
          </a:p>
        </p:txBody>
      </p:sp>
      <p:sp>
        <p:nvSpPr>
          <p:cNvPr id="4" name="Slide Number Placeholder 3"/>
          <p:cNvSpPr>
            <a:spLocks noGrp="1"/>
          </p:cNvSpPr>
          <p:nvPr>
            <p:ph type="sldNum" sz="quarter" idx="10"/>
          </p:nvPr>
        </p:nvSpPr>
        <p:spPr/>
        <p:txBody>
          <a:bodyPr/>
          <a:lstStyle/>
          <a:p>
            <a:fld id="{DC944DA3-FE1A-4EAD-9048-73433D123490}" type="slidenum">
              <a:rPr lang="en-US" smtClean="0"/>
              <a:t>10</a:t>
            </a:fld>
            <a:endParaRPr lang="en-US"/>
          </a:p>
        </p:txBody>
      </p:sp>
    </p:spTree>
    <p:extLst>
      <p:ext uri="{BB962C8B-B14F-4D97-AF65-F5344CB8AC3E}">
        <p14:creationId xmlns:p14="http://schemas.microsoft.com/office/powerpoint/2010/main" val="842153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A3BA24-7A67-4719-A253-6DD5D1182884}"/>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5" name="Footer Placeholder 4">
            <a:extLst>
              <a:ext uri="{FF2B5EF4-FFF2-40B4-BE49-F238E27FC236}">
                <a16:creationId xmlns:a16="http://schemas.microsoft.com/office/drawing/2014/main" id="{0155ACF5-16B0-4258-9E6E-948A3A3E3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3FD4D-E81C-4B02-BF28-3D9990B6A9C5}"/>
              </a:ext>
            </a:extLst>
          </p:cNvPr>
          <p:cNvSpPr>
            <a:spLocks noGrp="1"/>
          </p:cNvSpPr>
          <p:nvPr>
            <p:ph type="sldNum" sz="quarter" idx="12"/>
          </p:nvPr>
        </p:nvSpPr>
        <p:spPr/>
        <p:txBody>
          <a:bodyPr/>
          <a:lstStyle/>
          <a:p>
            <a:fld id="{2C3BC559-FDF2-4A75-9996-6CCA2B9C9074}" type="slidenum">
              <a:rPr lang="en-US" smtClean="0"/>
              <a:t>‹#›</a:t>
            </a:fld>
            <a:endParaRPr lang="en-US"/>
          </a:p>
        </p:txBody>
      </p:sp>
      <p:sp>
        <p:nvSpPr>
          <p:cNvPr id="7" name="Rectangle 6">
            <a:extLst>
              <a:ext uri="{FF2B5EF4-FFF2-40B4-BE49-F238E27FC236}">
                <a16:creationId xmlns:a16="http://schemas.microsoft.com/office/drawing/2014/main" id="{06BC2669-BCF3-463D-B376-8C1E9529C497}"/>
              </a:ext>
            </a:extLst>
          </p:cNvPr>
          <p:cNvSpPr/>
          <p:nvPr userDrawn="1"/>
        </p:nvSpPr>
        <p:spPr>
          <a:xfrm>
            <a:off x="0" y="809623"/>
            <a:ext cx="10525126" cy="95252"/>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სსიპ აკადემიკოს ილია ვეკუას სახელობის ფიზიკა-მათემატიკის ქალაქ თბილისის N  42 საჯარო სკოლა">
            <a:extLst>
              <a:ext uri="{FF2B5EF4-FFF2-40B4-BE49-F238E27FC236}">
                <a16:creationId xmlns:a16="http://schemas.microsoft.com/office/drawing/2014/main" id="{75677EF4-A770-4C6F-BC97-2E935E35749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6426" y="210845"/>
            <a:ext cx="1314450" cy="12928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686C91-9DE0-41E4-A6CD-497C07617497}"/>
              </a:ext>
            </a:extLst>
          </p:cNvPr>
          <p:cNvSpPr/>
          <p:nvPr userDrawn="1"/>
        </p:nvSpPr>
        <p:spPr>
          <a:xfrm flipV="1">
            <a:off x="0" y="6551903"/>
            <a:ext cx="12900026" cy="95252"/>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2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EA94-1645-47F6-92BB-7D3F2EC2ED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B0DE35-CC1B-4E08-A804-77D7A318AA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2C244-B096-4848-A423-5C675E95CD9F}"/>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5" name="Footer Placeholder 4">
            <a:extLst>
              <a:ext uri="{FF2B5EF4-FFF2-40B4-BE49-F238E27FC236}">
                <a16:creationId xmlns:a16="http://schemas.microsoft.com/office/drawing/2014/main" id="{B8299EA0-7AC4-47AD-AC3B-2175AF449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AC32E-76FD-4C35-AFB4-755EDDA8E54B}"/>
              </a:ext>
            </a:extLst>
          </p:cNvPr>
          <p:cNvSpPr>
            <a:spLocks noGrp="1"/>
          </p:cNvSpPr>
          <p:nvPr>
            <p:ph type="sldNum" sz="quarter" idx="12"/>
          </p:nvPr>
        </p:nvSpPr>
        <p:spPr/>
        <p:txBody>
          <a:bodyPr/>
          <a:lstStyle/>
          <a:p>
            <a:fld id="{2C3BC559-FDF2-4A75-9996-6CCA2B9C9074}" type="slidenum">
              <a:rPr lang="en-US" smtClean="0"/>
              <a:t>‹#›</a:t>
            </a:fld>
            <a:endParaRPr lang="en-US"/>
          </a:p>
        </p:txBody>
      </p:sp>
    </p:spTree>
    <p:extLst>
      <p:ext uri="{BB962C8B-B14F-4D97-AF65-F5344CB8AC3E}">
        <p14:creationId xmlns:p14="http://schemas.microsoft.com/office/powerpoint/2010/main" val="1276891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4CF14E-333E-49F6-A7AD-D48AEEAE9C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9D8D91-E713-4016-8670-82CCD7B115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74147-7EF7-4293-8DE3-9831CB4A61D5}"/>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5" name="Footer Placeholder 4">
            <a:extLst>
              <a:ext uri="{FF2B5EF4-FFF2-40B4-BE49-F238E27FC236}">
                <a16:creationId xmlns:a16="http://schemas.microsoft.com/office/drawing/2014/main" id="{C4F27880-D761-4019-9251-69F47F3A5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C84A4-74E3-4DDB-BC29-5C2505471310}"/>
              </a:ext>
            </a:extLst>
          </p:cNvPr>
          <p:cNvSpPr>
            <a:spLocks noGrp="1"/>
          </p:cNvSpPr>
          <p:nvPr>
            <p:ph type="sldNum" sz="quarter" idx="12"/>
          </p:nvPr>
        </p:nvSpPr>
        <p:spPr/>
        <p:txBody>
          <a:bodyPr/>
          <a:lstStyle/>
          <a:p>
            <a:fld id="{2C3BC559-FDF2-4A75-9996-6CCA2B9C9074}" type="slidenum">
              <a:rPr lang="en-US" smtClean="0"/>
              <a:t>‹#›</a:t>
            </a:fld>
            <a:endParaRPr lang="en-US"/>
          </a:p>
        </p:txBody>
      </p:sp>
    </p:spTree>
    <p:extLst>
      <p:ext uri="{BB962C8B-B14F-4D97-AF65-F5344CB8AC3E}">
        <p14:creationId xmlns:p14="http://schemas.microsoft.com/office/powerpoint/2010/main" val="126429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522786-5A87-4127-9077-76915908ECEE}"/>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5" name="Footer Placeholder 4">
            <a:extLst>
              <a:ext uri="{FF2B5EF4-FFF2-40B4-BE49-F238E27FC236}">
                <a16:creationId xmlns:a16="http://schemas.microsoft.com/office/drawing/2014/main" id="{261068E6-B131-47D6-AD2E-5763C773FB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7003D0-588F-46EE-9C6D-094B50555F5B}"/>
              </a:ext>
            </a:extLst>
          </p:cNvPr>
          <p:cNvSpPr>
            <a:spLocks noGrp="1"/>
          </p:cNvSpPr>
          <p:nvPr>
            <p:ph type="sldNum" sz="quarter" idx="12"/>
          </p:nvPr>
        </p:nvSpPr>
        <p:spPr/>
        <p:txBody>
          <a:bodyPr/>
          <a:lstStyle/>
          <a:p>
            <a:fld id="{2C3BC559-FDF2-4A75-9996-6CCA2B9C9074}" type="slidenum">
              <a:rPr lang="en-US" smtClean="0"/>
              <a:t>‹#›</a:t>
            </a:fld>
            <a:endParaRPr lang="en-US" dirty="0"/>
          </a:p>
        </p:txBody>
      </p:sp>
      <p:sp>
        <p:nvSpPr>
          <p:cNvPr id="7" name="Rectangle 6">
            <a:extLst>
              <a:ext uri="{FF2B5EF4-FFF2-40B4-BE49-F238E27FC236}">
                <a16:creationId xmlns:a16="http://schemas.microsoft.com/office/drawing/2014/main" id="{BEB94D4C-3609-4042-B336-5DCD7D38AF82}"/>
              </a:ext>
            </a:extLst>
          </p:cNvPr>
          <p:cNvSpPr/>
          <p:nvPr userDrawn="1"/>
        </p:nvSpPr>
        <p:spPr>
          <a:xfrm>
            <a:off x="371475" y="6419850"/>
            <a:ext cx="2628900" cy="342900"/>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მოვლენის ახსნა</a:t>
            </a:r>
            <a:endParaRPr lang="en-US" dirty="0"/>
          </a:p>
        </p:txBody>
      </p:sp>
      <p:sp>
        <p:nvSpPr>
          <p:cNvPr id="8" name="Rectangle 7">
            <a:extLst>
              <a:ext uri="{FF2B5EF4-FFF2-40B4-BE49-F238E27FC236}">
                <a16:creationId xmlns:a16="http://schemas.microsoft.com/office/drawing/2014/main" id="{ADEFF203-A82F-454D-9273-33ADFA424930}"/>
              </a:ext>
            </a:extLst>
          </p:cNvPr>
          <p:cNvSpPr/>
          <p:nvPr userDrawn="1"/>
        </p:nvSpPr>
        <p:spPr>
          <a:xfrm>
            <a:off x="33242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თეორიული მოდელი</a:t>
            </a:r>
            <a:endParaRPr lang="en-US" dirty="0"/>
          </a:p>
        </p:txBody>
      </p:sp>
      <p:sp>
        <p:nvSpPr>
          <p:cNvPr id="9" name="Rectangle 8">
            <a:extLst>
              <a:ext uri="{FF2B5EF4-FFF2-40B4-BE49-F238E27FC236}">
                <a16:creationId xmlns:a16="http://schemas.microsoft.com/office/drawing/2014/main" id="{64A0BB27-B103-44F7-8215-63453D13ACCB}"/>
              </a:ext>
            </a:extLst>
          </p:cNvPr>
          <p:cNvSpPr/>
          <p:nvPr userDrawn="1"/>
        </p:nvSpPr>
        <p:spPr>
          <a:xfrm>
            <a:off x="62769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ექსპერიმენტი</a:t>
            </a:r>
            <a:endParaRPr lang="en-US" dirty="0"/>
          </a:p>
        </p:txBody>
      </p:sp>
      <p:sp>
        <p:nvSpPr>
          <p:cNvPr id="10" name="Rectangle 9">
            <a:extLst>
              <a:ext uri="{FF2B5EF4-FFF2-40B4-BE49-F238E27FC236}">
                <a16:creationId xmlns:a16="http://schemas.microsoft.com/office/drawing/2014/main" id="{AF08A759-0B4D-4B77-A4D2-6757D8EF236B}"/>
              </a:ext>
            </a:extLst>
          </p:cNvPr>
          <p:cNvSpPr/>
          <p:nvPr userDrawn="1"/>
        </p:nvSpPr>
        <p:spPr>
          <a:xfrm>
            <a:off x="92297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დასკვნა</a:t>
            </a:r>
            <a:endParaRPr lang="en-US" dirty="0"/>
          </a:p>
        </p:txBody>
      </p:sp>
      <p:sp>
        <p:nvSpPr>
          <p:cNvPr id="11" name="Rectangle 10">
            <a:extLst>
              <a:ext uri="{FF2B5EF4-FFF2-40B4-BE49-F238E27FC236}">
                <a16:creationId xmlns:a16="http://schemas.microsoft.com/office/drawing/2014/main" id="{E7A284FF-84DF-4F29-91EE-FF8971F58376}"/>
              </a:ext>
            </a:extLst>
          </p:cNvPr>
          <p:cNvSpPr/>
          <p:nvPr userDrawn="1"/>
        </p:nvSpPr>
        <p:spPr>
          <a:xfrm>
            <a:off x="0" y="809623"/>
            <a:ext cx="10525126" cy="95252"/>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4" descr="სსიპ აკადემიკოს ილია ვეკუას სახელობის ფიზიკა-მათემატიკის ქალაქ თბილისის N  42 საჯარო სკოლა">
            <a:extLst>
              <a:ext uri="{FF2B5EF4-FFF2-40B4-BE49-F238E27FC236}">
                <a16:creationId xmlns:a16="http://schemas.microsoft.com/office/drawing/2014/main" id="{2FE75070-E994-4911-89F4-69F7BF6EA5D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6426" y="210845"/>
            <a:ext cx="1314450" cy="129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13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52AB41-F294-42BC-8912-2F32A7EE3ABE}"/>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5" name="Footer Placeholder 4">
            <a:extLst>
              <a:ext uri="{FF2B5EF4-FFF2-40B4-BE49-F238E27FC236}">
                <a16:creationId xmlns:a16="http://schemas.microsoft.com/office/drawing/2014/main" id="{7D19BC3F-D00F-47F5-9430-6CF380029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B9DD6-CAFD-4D30-9864-BB378B8FE6A6}"/>
              </a:ext>
            </a:extLst>
          </p:cNvPr>
          <p:cNvSpPr>
            <a:spLocks noGrp="1"/>
          </p:cNvSpPr>
          <p:nvPr>
            <p:ph type="sldNum" sz="quarter" idx="12"/>
          </p:nvPr>
        </p:nvSpPr>
        <p:spPr/>
        <p:txBody>
          <a:bodyPr/>
          <a:lstStyle/>
          <a:p>
            <a:fld id="{2C3BC559-FDF2-4A75-9996-6CCA2B9C9074}" type="slidenum">
              <a:rPr lang="en-US" smtClean="0"/>
              <a:t>‹#›</a:t>
            </a:fld>
            <a:endParaRPr lang="en-US"/>
          </a:p>
        </p:txBody>
      </p:sp>
      <p:sp>
        <p:nvSpPr>
          <p:cNvPr id="13" name="Rectangle 12">
            <a:extLst>
              <a:ext uri="{FF2B5EF4-FFF2-40B4-BE49-F238E27FC236}">
                <a16:creationId xmlns:a16="http://schemas.microsoft.com/office/drawing/2014/main" id="{DE680420-07B4-474D-A79A-245E1B301A3D}"/>
              </a:ext>
            </a:extLst>
          </p:cNvPr>
          <p:cNvSpPr/>
          <p:nvPr userDrawn="1"/>
        </p:nvSpPr>
        <p:spPr>
          <a:xfrm>
            <a:off x="3714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მოვლენის ახსნა</a:t>
            </a:r>
            <a:endParaRPr lang="en-US" dirty="0"/>
          </a:p>
        </p:txBody>
      </p:sp>
      <p:sp>
        <p:nvSpPr>
          <p:cNvPr id="14" name="Rectangle 13">
            <a:extLst>
              <a:ext uri="{FF2B5EF4-FFF2-40B4-BE49-F238E27FC236}">
                <a16:creationId xmlns:a16="http://schemas.microsoft.com/office/drawing/2014/main" id="{FF4C9E7F-787F-4718-BAD9-51D118E42111}"/>
              </a:ext>
            </a:extLst>
          </p:cNvPr>
          <p:cNvSpPr/>
          <p:nvPr userDrawn="1"/>
        </p:nvSpPr>
        <p:spPr>
          <a:xfrm>
            <a:off x="3324225" y="6419850"/>
            <a:ext cx="2628900" cy="342900"/>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თეორიული მოდელი</a:t>
            </a:r>
            <a:endParaRPr lang="en-US" dirty="0"/>
          </a:p>
        </p:txBody>
      </p:sp>
      <p:sp>
        <p:nvSpPr>
          <p:cNvPr id="15" name="Rectangle 14">
            <a:extLst>
              <a:ext uri="{FF2B5EF4-FFF2-40B4-BE49-F238E27FC236}">
                <a16:creationId xmlns:a16="http://schemas.microsoft.com/office/drawing/2014/main" id="{9D6B6763-753E-4FC7-ACB6-45417D1E37C4}"/>
              </a:ext>
            </a:extLst>
          </p:cNvPr>
          <p:cNvSpPr/>
          <p:nvPr userDrawn="1"/>
        </p:nvSpPr>
        <p:spPr>
          <a:xfrm>
            <a:off x="62769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ექსპერიმენტი</a:t>
            </a:r>
            <a:endParaRPr lang="en-US" dirty="0"/>
          </a:p>
        </p:txBody>
      </p:sp>
      <p:sp>
        <p:nvSpPr>
          <p:cNvPr id="16" name="Rectangle 15">
            <a:extLst>
              <a:ext uri="{FF2B5EF4-FFF2-40B4-BE49-F238E27FC236}">
                <a16:creationId xmlns:a16="http://schemas.microsoft.com/office/drawing/2014/main" id="{0823E1DA-81FF-406C-B807-2343F2520A16}"/>
              </a:ext>
            </a:extLst>
          </p:cNvPr>
          <p:cNvSpPr/>
          <p:nvPr userDrawn="1"/>
        </p:nvSpPr>
        <p:spPr>
          <a:xfrm>
            <a:off x="92297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დასკვნა</a:t>
            </a:r>
            <a:endParaRPr lang="en-US" dirty="0"/>
          </a:p>
        </p:txBody>
      </p:sp>
      <p:sp>
        <p:nvSpPr>
          <p:cNvPr id="17" name="Rectangle 16">
            <a:extLst>
              <a:ext uri="{FF2B5EF4-FFF2-40B4-BE49-F238E27FC236}">
                <a16:creationId xmlns:a16="http://schemas.microsoft.com/office/drawing/2014/main" id="{2113B5F9-CCA1-4C97-AD10-AAF56FC45A8B}"/>
              </a:ext>
            </a:extLst>
          </p:cNvPr>
          <p:cNvSpPr/>
          <p:nvPr userDrawn="1"/>
        </p:nvSpPr>
        <p:spPr>
          <a:xfrm>
            <a:off x="0" y="809623"/>
            <a:ext cx="10525126" cy="95252"/>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4" descr="სსიპ აკადემიკოს ილია ვეკუას სახელობის ფიზიკა-მათემატიკის ქალაქ თბილისის N  42 საჯარო სკოლა">
            <a:extLst>
              <a:ext uri="{FF2B5EF4-FFF2-40B4-BE49-F238E27FC236}">
                <a16:creationId xmlns:a16="http://schemas.microsoft.com/office/drawing/2014/main" id="{D05C552D-6982-4E6B-8AA3-520F0C23F8D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6426" y="210845"/>
            <a:ext cx="1314450" cy="129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635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0DBC917-88CC-41B4-8C76-3404A66AE13A}"/>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6" name="Footer Placeholder 5">
            <a:extLst>
              <a:ext uri="{FF2B5EF4-FFF2-40B4-BE49-F238E27FC236}">
                <a16:creationId xmlns:a16="http://schemas.microsoft.com/office/drawing/2014/main" id="{DF2BACAA-FEFD-4F71-9723-8B8036077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71602-E4DE-486A-9940-EEFB30074925}"/>
              </a:ext>
            </a:extLst>
          </p:cNvPr>
          <p:cNvSpPr>
            <a:spLocks noGrp="1"/>
          </p:cNvSpPr>
          <p:nvPr>
            <p:ph type="sldNum" sz="quarter" idx="12"/>
          </p:nvPr>
        </p:nvSpPr>
        <p:spPr/>
        <p:txBody>
          <a:bodyPr/>
          <a:lstStyle/>
          <a:p>
            <a:fld id="{2C3BC559-FDF2-4A75-9996-6CCA2B9C9074}" type="slidenum">
              <a:rPr lang="en-US" smtClean="0"/>
              <a:t>‹#›</a:t>
            </a:fld>
            <a:endParaRPr lang="en-US"/>
          </a:p>
        </p:txBody>
      </p:sp>
      <p:sp>
        <p:nvSpPr>
          <p:cNvPr id="8" name="Rectangle 7">
            <a:extLst>
              <a:ext uri="{FF2B5EF4-FFF2-40B4-BE49-F238E27FC236}">
                <a16:creationId xmlns:a16="http://schemas.microsoft.com/office/drawing/2014/main" id="{346096E2-3E07-428D-B9A7-70700CB85B1B}"/>
              </a:ext>
            </a:extLst>
          </p:cNvPr>
          <p:cNvSpPr/>
          <p:nvPr userDrawn="1"/>
        </p:nvSpPr>
        <p:spPr>
          <a:xfrm>
            <a:off x="3714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მოვლენის ახსნა</a:t>
            </a:r>
            <a:endParaRPr lang="en-US" dirty="0"/>
          </a:p>
        </p:txBody>
      </p:sp>
      <p:sp>
        <p:nvSpPr>
          <p:cNvPr id="9" name="Rectangle 8">
            <a:extLst>
              <a:ext uri="{FF2B5EF4-FFF2-40B4-BE49-F238E27FC236}">
                <a16:creationId xmlns:a16="http://schemas.microsoft.com/office/drawing/2014/main" id="{AD9F6CB2-A868-48B4-86C8-9D1CAEE1658C}"/>
              </a:ext>
            </a:extLst>
          </p:cNvPr>
          <p:cNvSpPr/>
          <p:nvPr userDrawn="1"/>
        </p:nvSpPr>
        <p:spPr>
          <a:xfrm>
            <a:off x="33242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თეორიული მოდელი</a:t>
            </a:r>
            <a:endParaRPr lang="en-US" dirty="0"/>
          </a:p>
        </p:txBody>
      </p:sp>
      <p:sp>
        <p:nvSpPr>
          <p:cNvPr id="10" name="Rectangle 9">
            <a:extLst>
              <a:ext uri="{FF2B5EF4-FFF2-40B4-BE49-F238E27FC236}">
                <a16:creationId xmlns:a16="http://schemas.microsoft.com/office/drawing/2014/main" id="{7B919FEB-C492-47FC-B9A5-0019E2F0FD16}"/>
              </a:ext>
            </a:extLst>
          </p:cNvPr>
          <p:cNvSpPr/>
          <p:nvPr userDrawn="1"/>
        </p:nvSpPr>
        <p:spPr>
          <a:xfrm>
            <a:off x="6276975" y="6419850"/>
            <a:ext cx="2628900" cy="342900"/>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ექსპერიმენტი</a:t>
            </a:r>
            <a:endParaRPr lang="en-US" dirty="0"/>
          </a:p>
        </p:txBody>
      </p:sp>
      <p:sp>
        <p:nvSpPr>
          <p:cNvPr id="11" name="Rectangle 10">
            <a:extLst>
              <a:ext uri="{FF2B5EF4-FFF2-40B4-BE49-F238E27FC236}">
                <a16:creationId xmlns:a16="http://schemas.microsoft.com/office/drawing/2014/main" id="{BD924E9C-A494-4D9F-B88A-7FE2695DFE5C}"/>
              </a:ext>
            </a:extLst>
          </p:cNvPr>
          <p:cNvSpPr/>
          <p:nvPr userDrawn="1"/>
        </p:nvSpPr>
        <p:spPr>
          <a:xfrm>
            <a:off x="92297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დასკვნა</a:t>
            </a:r>
            <a:endParaRPr lang="en-US" dirty="0"/>
          </a:p>
        </p:txBody>
      </p:sp>
      <p:sp>
        <p:nvSpPr>
          <p:cNvPr id="12" name="Rectangle 11">
            <a:extLst>
              <a:ext uri="{FF2B5EF4-FFF2-40B4-BE49-F238E27FC236}">
                <a16:creationId xmlns:a16="http://schemas.microsoft.com/office/drawing/2014/main" id="{B9365439-DBCD-43F1-B693-D0C061AEB63E}"/>
              </a:ext>
            </a:extLst>
          </p:cNvPr>
          <p:cNvSpPr/>
          <p:nvPr userDrawn="1"/>
        </p:nvSpPr>
        <p:spPr>
          <a:xfrm>
            <a:off x="0" y="809623"/>
            <a:ext cx="10525126" cy="95252"/>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სსიპ აკადემიკოს ილია ვეკუას სახელობის ფიზიკა-მათემატიკის ქალაქ თბილისის N  42 საჯარო სკოლა">
            <a:extLst>
              <a:ext uri="{FF2B5EF4-FFF2-40B4-BE49-F238E27FC236}">
                <a16:creationId xmlns:a16="http://schemas.microsoft.com/office/drawing/2014/main" id="{5D6F05D9-4498-4DDD-A8D2-E8723454C7E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6426" y="210845"/>
            <a:ext cx="1314450" cy="129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89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955911-AF6A-4FF2-84B0-861D053B9B29}"/>
              </a:ext>
            </a:extLst>
          </p:cNvPr>
          <p:cNvSpPr/>
          <p:nvPr userDrawn="1"/>
        </p:nvSpPr>
        <p:spPr>
          <a:xfrm>
            <a:off x="3714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მოვლენის ახსნა</a:t>
            </a:r>
            <a:endParaRPr lang="en-US" dirty="0"/>
          </a:p>
        </p:txBody>
      </p:sp>
      <p:sp>
        <p:nvSpPr>
          <p:cNvPr id="11" name="Rectangle 10">
            <a:extLst>
              <a:ext uri="{FF2B5EF4-FFF2-40B4-BE49-F238E27FC236}">
                <a16:creationId xmlns:a16="http://schemas.microsoft.com/office/drawing/2014/main" id="{AD0337D5-AA31-478E-8351-5F2E1E2DDAA5}"/>
              </a:ext>
            </a:extLst>
          </p:cNvPr>
          <p:cNvSpPr/>
          <p:nvPr userDrawn="1"/>
        </p:nvSpPr>
        <p:spPr>
          <a:xfrm>
            <a:off x="332422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თეორიული მოდელი</a:t>
            </a:r>
            <a:endParaRPr lang="en-US" dirty="0"/>
          </a:p>
        </p:txBody>
      </p:sp>
      <p:sp>
        <p:nvSpPr>
          <p:cNvPr id="12" name="Rectangle 11">
            <a:extLst>
              <a:ext uri="{FF2B5EF4-FFF2-40B4-BE49-F238E27FC236}">
                <a16:creationId xmlns:a16="http://schemas.microsoft.com/office/drawing/2014/main" id="{042E4A31-B4F3-4E17-A6C4-D23A7CBDF2B3}"/>
              </a:ext>
            </a:extLst>
          </p:cNvPr>
          <p:cNvSpPr/>
          <p:nvPr userDrawn="1"/>
        </p:nvSpPr>
        <p:spPr>
          <a:xfrm>
            <a:off x="6276975" y="6419850"/>
            <a:ext cx="2628900" cy="342900"/>
          </a:xfrm>
          <a:prstGeom prst="rect">
            <a:avLst/>
          </a:prstGeom>
          <a:solidFill>
            <a:srgbClr val="9E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ექსპერიმენტი</a:t>
            </a:r>
            <a:endParaRPr lang="en-US" dirty="0"/>
          </a:p>
        </p:txBody>
      </p:sp>
      <p:sp>
        <p:nvSpPr>
          <p:cNvPr id="13" name="Rectangle 12">
            <a:extLst>
              <a:ext uri="{FF2B5EF4-FFF2-40B4-BE49-F238E27FC236}">
                <a16:creationId xmlns:a16="http://schemas.microsoft.com/office/drawing/2014/main" id="{BA0944C9-03F0-476C-AF2F-641DEFA423A9}"/>
              </a:ext>
            </a:extLst>
          </p:cNvPr>
          <p:cNvSpPr/>
          <p:nvPr userDrawn="1"/>
        </p:nvSpPr>
        <p:spPr>
          <a:xfrm>
            <a:off x="9229725" y="6419850"/>
            <a:ext cx="2628900" cy="342900"/>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დასკვნა</a:t>
            </a:r>
            <a:endParaRPr lang="en-US" dirty="0"/>
          </a:p>
        </p:txBody>
      </p:sp>
      <p:sp>
        <p:nvSpPr>
          <p:cNvPr id="14" name="Rectangle 13">
            <a:extLst>
              <a:ext uri="{FF2B5EF4-FFF2-40B4-BE49-F238E27FC236}">
                <a16:creationId xmlns:a16="http://schemas.microsoft.com/office/drawing/2014/main" id="{EFA8E9A9-2BA0-4EB7-906C-916019673574}"/>
              </a:ext>
            </a:extLst>
          </p:cNvPr>
          <p:cNvSpPr/>
          <p:nvPr userDrawn="1"/>
        </p:nvSpPr>
        <p:spPr>
          <a:xfrm>
            <a:off x="0" y="809623"/>
            <a:ext cx="10525126" cy="95252"/>
          </a:xfrm>
          <a:prstGeom prst="rect">
            <a:avLst/>
          </a:prstGeom>
          <a:solidFill>
            <a:srgbClr val="21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სსიპ აკადემიკოს ილია ვეკუას სახელობის ფიზიკა-მათემატიკის ქალაქ თბილისის N  42 საჯარო სკოლა">
            <a:extLst>
              <a:ext uri="{FF2B5EF4-FFF2-40B4-BE49-F238E27FC236}">
                <a16:creationId xmlns:a16="http://schemas.microsoft.com/office/drawing/2014/main" id="{7FD1F6D4-1D76-4ABD-92F9-F9504A51F35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66426" y="210845"/>
            <a:ext cx="1314450" cy="129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239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A134-F924-4D5C-B7E9-9FCB102811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37556D-AFD3-42F2-9FA7-F32A20D9D63C}"/>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4" name="Footer Placeholder 3">
            <a:extLst>
              <a:ext uri="{FF2B5EF4-FFF2-40B4-BE49-F238E27FC236}">
                <a16:creationId xmlns:a16="http://schemas.microsoft.com/office/drawing/2014/main" id="{F55D1DA7-FCC6-45CE-94A6-2FF0F05BB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A3E776-A120-46A5-B465-0B1B197CC5C4}"/>
              </a:ext>
            </a:extLst>
          </p:cNvPr>
          <p:cNvSpPr>
            <a:spLocks noGrp="1"/>
          </p:cNvSpPr>
          <p:nvPr>
            <p:ph type="sldNum" sz="quarter" idx="12"/>
          </p:nvPr>
        </p:nvSpPr>
        <p:spPr/>
        <p:txBody>
          <a:bodyPr/>
          <a:lstStyle/>
          <a:p>
            <a:fld id="{2C3BC559-FDF2-4A75-9996-6CCA2B9C9074}" type="slidenum">
              <a:rPr lang="en-US" smtClean="0"/>
              <a:t>‹#›</a:t>
            </a:fld>
            <a:endParaRPr lang="en-US"/>
          </a:p>
        </p:txBody>
      </p:sp>
    </p:spTree>
    <p:extLst>
      <p:ext uri="{BB962C8B-B14F-4D97-AF65-F5344CB8AC3E}">
        <p14:creationId xmlns:p14="http://schemas.microsoft.com/office/powerpoint/2010/main" val="81929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7045D-2C2C-4FF2-BF6F-69101FA3D732}"/>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3" name="Footer Placeholder 2">
            <a:extLst>
              <a:ext uri="{FF2B5EF4-FFF2-40B4-BE49-F238E27FC236}">
                <a16:creationId xmlns:a16="http://schemas.microsoft.com/office/drawing/2014/main" id="{19AC0EDE-4113-4834-8A89-67A8F6C60D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466CF3-2C9B-44E1-9619-21706BAF5480}"/>
              </a:ext>
            </a:extLst>
          </p:cNvPr>
          <p:cNvSpPr>
            <a:spLocks noGrp="1"/>
          </p:cNvSpPr>
          <p:nvPr>
            <p:ph type="sldNum" sz="quarter" idx="12"/>
          </p:nvPr>
        </p:nvSpPr>
        <p:spPr/>
        <p:txBody>
          <a:bodyPr/>
          <a:lstStyle/>
          <a:p>
            <a:fld id="{2C3BC559-FDF2-4A75-9996-6CCA2B9C9074}" type="slidenum">
              <a:rPr lang="en-US" smtClean="0"/>
              <a:t>‹#›</a:t>
            </a:fld>
            <a:endParaRPr lang="en-US"/>
          </a:p>
        </p:txBody>
      </p:sp>
    </p:spTree>
    <p:extLst>
      <p:ext uri="{BB962C8B-B14F-4D97-AF65-F5344CB8AC3E}">
        <p14:creationId xmlns:p14="http://schemas.microsoft.com/office/powerpoint/2010/main" val="367863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457C-DCF8-40CC-814A-931629154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AF74C6-599C-4318-8239-5807CEB90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E1C365-B007-4A56-82AF-99EBA06AD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DE77DD-F6E7-43DB-8643-0D2E7CFD8457}"/>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6" name="Footer Placeholder 5">
            <a:extLst>
              <a:ext uri="{FF2B5EF4-FFF2-40B4-BE49-F238E27FC236}">
                <a16:creationId xmlns:a16="http://schemas.microsoft.com/office/drawing/2014/main" id="{5C4E0241-4136-43DE-89C3-43C412C46E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35097-F3CA-4293-B042-FCAAA0B998E0}"/>
              </a:ext>
            </a:extLst>
          </p:cNvPr>
          <p:cNvSpPr>
            <a:spLocks noGrp="1"/>
          </p:cNvSpPr>
          <p:nvPr>
            <p:ph type="sldNum" sz="quarter" idx="12"/>
          </p:nvPr>
        </p:nvSpPr>
        <p:spPr/>
        <p:txBody>
          <a:bodyPr/>
          <a:lstStyle/>
          <a:p>
            <a:fld id="{2C3BC559-FDF2-4A75-9996-6CCA2B9C9074}" type="slidenum">
              <a:rPr lang="en-US" smtClean="0"/>
              <a:t>‹#›</a:t>
            </a:fld>
            <a:endParaRPr lang="en-US"/>
          </a:p>
        </p:txBody>
      </p:sp>
    </p:spTree>
    <p:extLst>
      <p:ext uri="{BB962C8B-B14F-4D97-AF65-F5344CB8AC3E}">
        <p14:creationId xmlns:p14="http://schemas.microsoft.com/office/powerpoint/2010/main" val="182369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061B-63D0-41A4-9AD0-9B1459050D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BA5B00-ED02-4EE4-9A58-BFEE74B2F1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F1A074-A40A-46AC-B6E3-DDD7003F2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D50BA-E95C-45D1-B6B9-ACCC6CB23DA7}"/>
              </a:ext>
            </a:extLst>
          </p:cNvPr>
          <p:cNvSpPr>
            <a:spLocks noGrp="1"/>
          </p:cNvSpPr>
          <p:nvPr>
            <p:ph type="dt" sz="half" idx="10"/>
          </p:nvPr>
        </p:nvSpPr>
        <p:spPr/>
        <p:txBody>
          <a:bodyPr/>
          <a:lstStyle/>
          <a:p>
            <a:fld id="{258594E7-1E6A-421B-B168-CB8A7DBCAAB3}" type="datetimeFigureOut">
              <a:rPr lang="en-US" smtClean="0"/>
              <a:t>22-Aug-22</a:t>
            </a:fld>
            <a:endParaRPr lang="en-US"/>
          </a:p>
        </p:txBody>
      </p:sp>
      <p:sp>
        <p:nvSpPr>
          <p:cNvPr id="6" name="Footer Placeholder 5">
            <a:extLst>
              <a:ext uri="{FF2B5EF4-FFF2-40B4-BE49-F238E27FC236}">
                <a16:creationId xmlns:a16="http://schemas.microsoft.com/office/drawing/2014/main" id="{FB3C058B-2D2B-4623-8227-A99629D18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C97714-3223-4FF6-8027-2CA2961E7528}"/>
              </a:ext>
            </a:extLst>
          </p:cNvPr>
          <p:cNvSpPr>
            <a:spLocks noGrp="1"/>
          </p:cNvSpPr>
          <p:nvPr>
            <p:ph type="sldNum" sz="quarter" idx="12"/>
          </p:nvPr>
        </p:nvSpPr>
        <p:spPr/>
        <p:txBody>
          <a:bodyPr/>
          <a:lstStyle/>
          <a:p>
            <a:fld id="{2C3BC559-FDF2-4A75-9996-6CCA2B9C9074}" type="slidenum">
              <a:rPr lang="en-US" smtClean="0"/>
              <a:t>‹#›</a:t>
            </a:fld>
            <a:endParaRPr lang="en-US"/>
          </a:p>
        </p:txBody>
      </p:sp>
    </p:spTree>
    <p:extLst>
      <p:ext uri="{BB962C8B-B14F-4D97-AF65-F5344CB8AC3E}">
        <p14:creationId xmlns:p14="http://schemas.microsoft.com/office/powerpoint/2010/main" val="99340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1C7027-ED69-4613-9399-C25BC3324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CC414-DB80-41A6-BE20-4EC45EE666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AB3BB-7F7F-4059-B7C2-5520E39D44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594E7-1E6A-421B-B168-CB8A7DBCAAB3}" type="datetimeFigureOut">
              <a:rPr lang="en-US" smtClean="0"/>
              <a:t>22-Aug-22</a:t>
            </a:fld>
            <a:endParaRPr lang="en-US"/>
          </a:p>
        </p:txBody>
      </p:sp>
      <p:sp>
        <p:nvSpPr>
          <p:cNvPr id="5" name="Footer Placeholder 4">
            <a:extLst>
              <a:ext uri="{FF2B5EF4-FFF2-40B4-BE49-F238E27FC236}">
                <a16:creationId xmlns:a16="http://schemas.microsoft.com/office/drawing/2014/main" id="{717CFC2C-2008-415A-8040-7CBE3EDE2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2E9117-FCF6-46CE-8826-F1F78C152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3BC559-FDF2-4A75-9996-6CCA2B9C9074}" type="slidenum">
              <a:rPr lang="en-US" smtClean="0"/>
              <a:t>‹#›</a:t>
            </a:fld>
            <a:endParaRPr lang="en-US"/>
          </a:p>
        </p:txBody>
      </p:sp>
    </p:spTree>
    <p:extLst>
      <p:ext uri="{BB962C8B-B14F-4D97-AF65-F5344CB8AC3E}">
        <p14:creationId xmlns:p14="http://schemas.microsoft.com/office/powerpoint/2010/main" val="4025090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jpeg"/><Relationship Id="rId5" Type="http://schemas.openxmlformats.org/officeDocument/2006/relationships/image" Target="../media/image4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26.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chart" Target="../charts/chart2.xml"/><Relationship Id="rId5" Type="http://schemas.openxmlformats.org/officeDocument/2006/relationships/image" Target="../media/image26.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3.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4.png"/><Relationship Id="rId3" Type="http://schemas.openxmlformats.org/officeDocument/2006/relationships/image" Target="../media/image260.png"/><Relationship Id="rId7" Type="http://schemas.openxmlformats.org/officeDocument/2006/relationships/image" Target="../media/image62.png"/><Relationship Id="rId12" Type="http://schemas.openxmlformats.org/officeDocument/2006/relationships/image" Target="../media/image33.png"/><Relationship Id="rId2"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32.png"/><Relationship Id="rId5" Type="http://schemas.openxmlformats.org/officeDocument/2006/relationships/image" Target="../media/image60.png"/><Relationship Id="rId15" Type="http://schemas.openxmlformats.org/officeDocument/2006/relationships/image" Target="../media/image64.png"/><Relationship Id="rId10" Type="http://schemas.openxmlformats.org/officeDocument/2006/relationships/image" Target="../media/image310.png"/><Relationship Id="rId4" Type="http://schemas.openxmlformats.org/officeDocument/2006/relationships/image" Target="../media/image280.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3.mp4"/><Relationship Id="rId7" Type="http://schemas.openxmlformats.org/officeDocument/2006/relationships/image" Target="../media/image10.png"/><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3.jpe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80.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110.png"/><Relationship Id="rId9" Type="http://schemas.openxmlformats.org/officeDocument/2006/relationships/image" Target="../media/image17.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openxmlformats.org/officeDocument/2006/relationships/image" Target="../media/image3.jpe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0.png"/><Relationship Id="rId15" Type="http://schemas.openxmlformats.org/officeDocument/2006/relationships/image" Target="../media/image36.png"/><Relationship Id="rId10" Type="http://schemas.openxmlformats.org/officeDocument/2006/relationships/image" Target="../media/image310.png"/><Relationship Id="rId4" Type="http://schemas.openxmlformats.org/officeDocument/2006/relationships/image" Target="../media/image28.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60.png"/><Relationship Id="rId7" Type="http://schemas.openxmlformats.org/officeDocument/2006/relationships/image" Target="../media/image41.png"/><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1.png"/><Relationship Id="rId9"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Why cracking your knuckles can be so noisy | Science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090" y="1741857"/>
            <a:ext cx="7304009" cy="390679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55386" y="141042"/>
            <a:ext cx="4235823" cy="523220"/>
          </a:xfrm>
          <a:prstGeom prst="rect">
            <a:avLst/>
          </a:prstGeom>
          <a:noFill/>
        </p:spPr>
        <p:txBody>
          <a:bodyPr wrap="square" rtlCol="0">
            <a:spAutoFit/>
          </a:bodyPr>
          <a:lstStyle/>
          <a:p>
            <a:pPr algn="ctr"/>
            <a:r>
              <a:rPr lang="en-US" sz="2800" dirty="0"/>
              <a:t>7. Clicking fingers</a:t>
            </a:r>
          </a:p>
        </p:txBody>
      </p:sp>
      <p:sp>
        <p:nvSpPr>
          <p:cNvPr id="17" name="TextBox 16"/>
          <p:cNvSpPr txBox="1"/>
          <p:nvPr/>
        </p:nvSpPr>
        <p:spPr>
          <a:xfrm>
            <a:off x="3118588" y="972234"/>
            <a:ext cx="5499847" cy="646331"/>
          </a:xfrm>
          <a:prstGeom prst="rect">
            <a:avLst/>
          </a:prstGeom>
          <a:noFill/>
        </p:spPr>
        <p:txBody>
          <a:bodyPr wrap="square" rtlCol="0">
            <a:spAutoFit/>
          </a:bodyPr>
          <a:lstStyle/>
          <a:p>
            <a:pPr algn="ctr"/>
            <a:r>
              <a:rPr lang="en-US" dirty="0"/>
              <a:t>Snapping one’s fingers results in a loud popping sound. Investigate the nature and properties of this sound. </a:t>
            </a:r>
          </a:p>
        </p:txBody>
      </p:sp>
      <mc:AlternateContent xmlns:mc="http://schemas.openxmlformats.org/markup-compatibility/2006" xmlns:a14="http://schemas.microsoft.com/office/drawing/2010/main">
        <mc:Choice Requires="a14">
          <p:sp>
            <p:nvSpPr>
              <p:cNvPr id="2" name="TextBox 1"/>
              <p:cNvSpPr txBox="1"/>
              <p:nvPr/>
            </p:nvSpPr>
            <p:spPr>
              <a:xfrm>
                <a:off x="6715125" y="5924550"/>
                <a:ext cx="4276725" cy="369332"/>
              </a:xfrm>
              <a:prstGeom prst="rect">
                <a:avLst/>
              </a:prstGeom>
              <a:noFill/>
            </p:spPr>
            <p:txBody>
              <a:bodyPr wrap="square" rtlCol="0">
                <a:spAutoFit/>
              </a:bodyPr>
              <a:lstStyle/>
              <a:p>
                <a:r>
                  <a:rPr lang="en-US" dirty="0"/>
                  <a:t>Rep:</a:t>
                </a:r>
                <a14:m>
                  <m:oMath xmlns:m="http://schemas.openxmlformats.org/officeDocument/2006/math">
                    <m:r>
                      <a:rPr lang="en-US" b="0" i="0" smtClean="0">
                        <a:latin typeface="Cambria Math"/>
                      </a:rPr>
                      <m:t>  </m:t>
                    </m:r>
                    <m:r>
                      <a:rPr lang="en-US" b="0" i="1" smtClean="0">
                        <a:latin typeface="Cambria Math"/>
                      </a:rPr>
                      <m:t>𝑁𝑖𝑘𝑜𝑙𝑜𝑧</m:t>
                    </m:r>
                    <m:r>
                      <a:rPr lang="en-US" b="0" i="1" smtClean="0">
                        <a:latin typeface="Cambria Math"/>
                      </a:rPr>
                      <m:t> </m:t>
                    </m:r>
                    <m:r>
                      <a:rPr lang="en-US" b="0" i="1" smtClean="0">
                        <a:latin typeface="Cambria Math"/>
                      </a:rPr>
                      <m:t>𝐵𝑢𝑟𝑑𝑢𝑙𝑖</m:t>
                    </m:r>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715125" y="5924550"/>
                <a:ext cx="4276725" cy="369332"/>
              </a:xfrm>
              <a:prstGeom prst="rect">
                <a:avLst/>
              </a:prstGeom>
              <a:blipFill rotWithShape="1">
                <a:blip r:embed="rId4"/>
                <a:stretch>
                  <a:fillRect l="-1284" t="-8333" b="-26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2FE359-7FB0-8F40-24C9-0A6F7B29EE1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24435167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video-1653508755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4089" y="1207054"/>
            <a:ext cx="2754312" cy="4896555"/>
          </a:xfrm>
          <a:prstGeom prst="rect">
            <a:avLst/>
          </a:prstGeom>
        </p:spPr>
      </p:pic>
      <p:grpSp>
        <p:nvGrpSpPr>
          <p:cNvPr id="5" name="Group 4"/>
          <p:cNvGrpSpPr/>
          <p:nvPr/>
        </p:nvGrpSpPr>
        <p:grpSpPr>
          <a:xfrm>
            <a:off x="388483" y="6416159"/>
            <a:ext cx="2489211" cy="369332"/>
            <a:chOff x="6365082" y="6416159"/>
            <a:chExt cx="2489211" cy="369332"/>
          </a:xfrm>
        </p:grpSpPr>
        <p:sp>
          <p:nvSpPr>
            <p:cNvPr id="6" name="Rectangle 5"/>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8" name="Group 7"/>
          <p:cNvGrpSpPr/>
          <p:nvPr/>
        </p:nvGrpSpPr>
        <p:grpSpPr>
          <a:xfrm>
            <a:off x="9334229" y="6410325"/>
            <a:ext cx="2483643" cy="369332"/>
            <a:chOff x="9334229" y="6410325"/>
            <a:chExt cx="2483643" cy="369332"/>
          </a:xfrm>
        </p:grpSpPr>
        <p:sp>
          <p:nvSpPr>
            <p:cNvPr id="9" name="Rectangle 8"/>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11" name="Group 10"/>
          <p:cNvGrpSpPr/>
          <p:nvPr/>
        </p:nvGrpSpPr>
        <p:grpSpPr>
          <a:xfrm>
            <a:off x="3362325" y="6416159"/>
            <a:ext cx="2483643" cy="369332"/>
            <a:chOff x="3362325" y="6416159"/>
            <a:chExt cx="2483643" cy="369332"/>
          </a:xfrm>
        </p:grpSpPr>
        <p:sp>
          <p:nvSpPr>
            <p:cNvPr id="13" name="Rectangle 12"/>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20" name="Group 19"/>
          <p:cNvGrpSpPr/>
          <p:nvPr/>
        </p:nvGrpSpPr>
        <p:grpSpPr>
          <a:xfrm>
            <a:off x="6391276" y="6406634"/>
            <a:ext cx="2393811" cy="369332"/>
            <a:chOff x="523875" y="6406634"/>
            <a:chExt cx="2219325" cy="369332"/>
          </a:xfrm>
        </p:grpSpPr>
        <p:sp>
          <p:nvSpPr>
            <p:cNvPr id="21" name="Rectangle 20"/>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51665" y="6406634"/>
              <a:ext cx="1163743" cy="369332"/>
            </a:xfrm>
            <a:prstGeom prst="rect">
              <a:avLst/>
            </a:prstGeom>
            <a:noFill/>
          </p:spPr>
          <p:txBody>
            <a:bodyPr wrap="square" rtlCol="0">
              <a:spAutoFit/>
            </a:bodyPr>
            <a:lstStyle/>
            <a:p>
              <a:r>
                <a:rPr lang="en-US" dirty="0">
                  <a:solidFill>
                    <a:schemeClr val="bg1"/>
                  </a:solidFill>
                </a:rPr>
                <a:t>Experiment</a:t>
              </a:r>
            </a:p>
          </p:txBody>
        </p:sp>
      </p:grpSp>
      <p:sp>
        <p:nvSpPr>
          <p:cNvPr id="23" name="TextBox 22">
            <a:extLst>
              <a:ext uri="{FF2B5EF4-FFF2-40B4-BE49-F238E27FC236}">
                <a16:creationId xmlns:a16="http://schemas.microsoft.com/office/drawing/2014/main" id="{683819B9-7A57-9C2A-75C9-E97BBEDB7516}"/>
              </a:ext>
            </a:extLst>
          </p:cNvPr>
          <p:cNvSpPr txBox="1"/>
          <p:nvPr/>
        </p:nvSpPr>
        <p:spPr>
          <a:xfrm>
            <a:off x="1421885" y="40166"/>
            <a:ext cx="8848165" cy="707886"/>
          </a:xfrm>
          <a:prstGeom prst="rect">
            <a:avLst/>
          </a:prstGeom>
          <a:noFill/>
        </p:spPr>
        <p:txBody>
          <a:bodyPr wrap="square" rtlCol="0">
            <a:spAutoFit/>
          </a:bodyPr>
          <a:lstStyle/>
          <a:p>
            <a:pPr algn="ctr"/>
            <a:r>
              <a:rPr lang="en-US" sz="4000" dirty="0"/>
              <a:t>Experiment</a:t>
            </a:r>
          </a:p>
        </p:txBody>
      </p:sp>
      <p:pic>
        <p:nvPicPr>
          <p:cNvPr id="17" name="Picture 16">
            <a:extLst>
              <a:ext uri="{FF2B5EF4-FFF2-40B4-BE49-F238E27FC236}">
                <a16:creationId xmlns:a16="http://schemas.microsoft.com/office/drawing/2014/main" id="{0C2FE359-7FB0-8F40-24C9-0A6F7B29EE1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pic>
        <p:nvPicPr>
          <p:cNvPr id="16" name="Picture 15"/>
          <p:cNvPicPr>
            <a:picLocks noChangeAspect="1"/>
          </p:cNvPicPr>
          <p:nvPr/>
        </p:nvPicPr>
        <p:blipFill>
          <a:blip r:embed="rId7"/>
          <a:stretch>
            <a:fillRect/>
          </a:stretch>
        </p:blipFill>
        <p:spPr>
          <a:xfrm>
            <a:off x="818865" y="1236082"/>
            <a:ext cx="5226335" cy="4750103"/>
          </a:xfrm>
          <a:prstGeom prst="rect">
            <a:avLst/>
          </a:prstGeom>
        </p:spPr>
      </p:pic>
    </p:spTree>
    <p:extLst>
      <p:ext uri="{BB962C8B-B14F-4D97-AF65-F5344CB8AC3E}">
        <p14:creationId xmlns:p14="http://schemas.microsoft.com/office/powerpoint/2010/main" val="385636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44500"/>
            <a:ext cx="10668000" cy="85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23306" y="208037"/>
            <a:ext cx="3343819" cy="2996309"/>
          </a:xfrm>
          <a:prstGeom prst="rect">
            <a:avLst/>
          </a:prstGeom>
        </p:spPr>
      </p:pic>
      <p:pic>
        <p:nvPicPr>
          <p:cNvPr id="6" name="Picture 5"/>
          <p:cNvPicPr>
            <a:picLocks noChangeAspect="1"/>
          </p:cNvPicPr>
          <p:nvPr/>
        </p:nvPicPr>
        <p:blipFill>
          <a:blip r:embed="rId4"/>
          <a:stretch>
            <a:fillRect/>
          </a:stretch>
        </p:blipFill>
        <p:spPr>
          <a:xfrm>
            <a:off x="3820563" y="208038"/>
            <a:ext cx="3385807" cy="2996309"/>
          </a:xfrm>
          <a:prstGeom prst="rect">
            <a:avLst/>
          </a:prstGeom>
        </p:spPr>
      </p:pic>
      <p:pic>
        <p:nvPicPr>
          <p:cNvPr id="7" name="Picture 6"/>
          <p:cNvPicPr>
            <a:picLocks noChangeAspect="1"/>
          </p:cNvPicPr>
          <p:nvPr/>
        </p:nvPicPr>
        <p:blipFill>
          <a:blip r:embed="rId5"/>
          <a:stretch>
            <a:fillRect/>
          </a:stretch>
        </p:blipFill>
        <p:spPr>
          <a:xfrm>
            <a:off x="7352235" y="208038"/>
            <a:ext cx="3318989" cy="2996309"/>
          </a:xfrm>
          <a:prstGeom prst="rect">
            <a:avLst/>
          </a:prstGeom>
        </p:spPr>
      </p:pic>
      <p:pic>
        <p:nvPicPr>
          <p:cNvPr id="8" name="Picture 7"/>
          <p:cNvPicPr>
            <a:picLocks noChangeAspect="1"/>
          </p:cNvPicPr>
          <p:nvPr/>
        </p:nvPicPr>
        <p:blipFill>
          <a:blip r:embed="rId6"/>
          <a:stretch>
            <a:fillRect/>
          </a:stretch>
        </p:blipFill>
        <p:spPr>
          <a:xfrm>
            <a:off x="1995557" y="3248860"/>
            <a:ext cx="3473222" cy="3108899"/>
          </a:xfrm>
          <a:prstGeom prst="rect">
            <a:avLst/>
          </a:prstGeom>
        </p:spPr>
      </p:pic>
      <p:pic>
        <p:nvPicPr>
          <p:cNvPr id="9" name="Picture 8"/>
          <p:cNvPicPr>
            <a:picLocks noChangeAspect="1"/>
          </p:cNvPicPr>
          <p:nvPr/>
        </p:nvPicPr>
        <p:blipFill>
          <a:blip r:embed="rId7"/>
          <a:stretch>
            <a:fillRect/>
          </a:stretch>
        </p:blipFill>
        <p:spPr>
          <a:xfrm>
            <a:off x="5582594" y="3248860"/>
            <a:ext cx="3406593" cy="3102718"/>
          </a:xfrm>
          <a:prstGeom prst="rect">
            <a:avLst/>
          </a:prstGeom>
        </p:spPr>
      </p:pic>
      <p:pic>
        <p:nvPicPr>
          <p:cNvPr id="3" name="Picture 2"/>
          <p:cNvPicPr>
            <a:picLocks noChangeAspect="1"/>
          </p:cNvPicPr>
          <p:nvPr/>
        </p:nvPicPr>
        <p:blipFill>
          <a:blip r:embed="rId8"/>
          <a:stretch>
            <a:fillRect/>
          </a:stretch>
        </p:blipFill>
        <p:spPr>
          <a:xfrm>
            <a:off x="9334499" y="3344958"/>
            <a:ext cx="2458773" cy="2873691"/>
          </a:xfrm>
          <a:prstGeom prst="rect">
            <a:avLst/>
          </a:prstGeom>
        </p:spPr>
      </p:pic>
      <p:grpSp>
        <p:nvGrpSpPr>
          <p:cNvPr id="10" name="Group 9"/>
          <p:cNvGrpSpPr/>
          <p:nvPr/>
        </p:nvGrpSpPr>
        <p:grpSpPr>
          <a:xfrm>
            <a:off x="388483" y="6416159"/>
            <a:ext cx="2489211" cy="369332"/>
            <a:chOff x="6365082" y="6416159"/>
            <a:chExt cx="2489211" cy="369332"/>
          </a:xfrm>
        </p:grpSpPr>
        <p:sp>
          <p:nvSpPr>
            <p:cNvPr id="11" name="Rectangle 10"/>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3" name="Group 12"/>
          <p:cNvGrpSpPr/>
          <p:nvPr/>
        </p:nvGrpSpPr>
        <p:grpSpPr>
          <a:xfrm>
            <a:off x="9334229" y="6410325"/>
            <a:ext cx="2483643" cy="369332"/>
            <a:chOff x="9334229" y="6410325"/>
            <a:chExt cx="2483643" cy="369332"/>
          </a:xfrm>
        </p:grpSpPr>
        <p:sp>
          <p:nvSpPr>
            <p:cNvPr id="14" name="Rectangle 13"/>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16" name="Group 15"/>
          <p:cNvGrpSpPr/>
          <p:nvPr/>
        </p:nvGrpSpPr>
        <p:grpSpPr>
          <a:xfrm>
            <a:off x="3362325" y="6416159"/>
            <a:ext cx="2483643" cy="369332"/>
            <a:chOff x="3362325" y="6416159"/>
            <a:chExt cx="2483643" cy="369332"/>
          </a:xfrm>
        </p:grpSpPr>
        <p:sp>
          <p:nvSpPr>
            <p:cNvPr id="17" name="Rectangle 16"/>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19" name="Group 18"/>
          <p:cNvGrpSpPr/>
          <p:nvPr/>
        </p:nvGrpSpPr>
        <p:grpSpPr>
          <a:xfrm>
            <a:off x="6391276" y="6406634"/>
            <a:ext cx="2393811" cy="369332"/>
            <a:chOff x="523875" y="6406634"/>
            <a:chExt cx="2219325" cy="369332"/>
          </a:xfrm>
        </p:grpSpPr>
        <p:sp>
          <p:nvSpPr>
            <p:cNvPr id="20" name="Rectangle 19"/>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51665" y="6406634"/>
              <a:ext cx="1163743" cy="369332"/>
            </a:xfrm>
            <a:prstGeom prst="rect">
              <a:avLst/>
            </a:prstGeom>
            <a:noFill/>
          </p:spPr>
          <p:txBody>
            <a:bodyPr wrap="square" rtlCol="0">
              <a:spAutoFit/>
            </a:bodyPr>
            <a:lstStyle/>
            <a:p>
              <a:r>
                <a:rPr lang="en-US" dirty="0">
                  <a:solidFill>
                    <a:schemeClr val="bg1"/>
                  </a:solidFill>
                </a:rPr>
                <a:t>Experiment</a:t>
              </a:r>
            </a:p>
          </p:txBody>
        </p:sp>
      </p:grpSp>
    </p:spTree>
    <p:extLst>
      <p:ext uri="{BB962C8B-B14F-4D97-AF65-F5344CB8AC3E}">
        <p14:creationId xmlns:p14="http://schemas.microsoft.com/office/powerpoint/2010/main" val="42324984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44500"/>
            <a:ext cx="10668000" cy="85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29903" y="187265"/>
            <a:ext cx="3518681" cy="3113939"/>
          </a:xfrm>
          <a:prstGeom prst="rect">
            <a:avLst/>
          </a:prstGeom>
        </p:spPr>
      </p:pic>
      <p:pic>
        <p:nvPicPr>
          <p:cNvPr id="4" name="Picture 3"/>
          <p:cNvPicPr>
            <a:picLocks noChangeAspect="1"/>
          </p:cNvPicPr>
          <p:nvPr/>
        </p:nvPicPr>
        <p:blipFill>
          <a:blip r:embed="rId4"/>
          <a:stretch>
            <a:fillRect/>
          </a:stretch>
        </p:blipFill>
        <p:spPr>
          <a:xfrm>
            <a:off x="3839635" y="212598"/>
            <a:ext cx="3391098" cy="3088606"/>
          </a:xfrm>
          <a:prstGeom prst="rect">
            <a:avLst/>
          </a:prstGeom>
        </p:spPr>
      </p:pic>
      <p:pic>
        <p:nvPicPr>
          <p:cNvPr id="5" name="Picture 4"/>
          <p:cNvPicPr>
            <a:picLocks noChangeAspect="1"/>
          </p:cNvPicPr>
          <p:nvPr/>
        </p:nvPicPr>
        <p:blipFill>
          <a:blip r:embed="rId5"/>
          <a:stretch>
            <a:fillRect/>
          </a:stretch>
        </p:blipFill>
        <p:spPr>
          <a:xfrm>
            <a:off x="7343194" y="221196"/>
            <a:ext cx="3389597" cy="3080008"/>
          </a:xfrm>
          <a:prstGeom prst="rect">
            <a:avLst/>
          </a:prstGeom>
        </p:spPr>
      </p:pic>
      <p:pic>
        <p:nvPicPr>
          <p:cNvPr id="6" name="Picture 5"/>
          <p:cNvPicPr>
            <a:picLocks noChangeAspect="1"/>
          </p:cNvPicPr>
          <p:nvPr/>
        </p:nvPicPr>
        <p:blipFill>
          <a:blip r:embed="rId6"/>
          <a:stretch>
            <a:fillRect/>
          </a:stretch>
        </p:blipFill>
        <p:spPr>
          <a:xfrm>
            <a:off x="2141627" y="3371777"/>
            <a:ext cx="3284921" cy="2941948"/>
          </a:xfrm>
          <a:prstGeom prst="rect">
            <a:avLst/>
          </a:prstGeom>
        </p:spPr>
      </p:pic>
      <p:pic>
        <p:nvPicPr>
          <p:cNvPr id="7" name="Picture 6"/>
          <p:cNvPicPr>
            <a:picLocks noChangeAspect="1"/>
          </p:cNvPicPr>
          <p:nvPr/>
        </p:nvPicPr>
        <p:blipFill>
          <a:blip r:embed="rId7"/>
          <a:stretch>
            <a:fillRect/>
          </a:stretch>
        </p:blipFill>
        <p:spPr>
          <a:xfrm>
            <a:off x="5667057" y="3362723"/>
            <a:ext cx="3226087" cy="2941949"/>
          </a:xfrm>
          <a:prstGeom prst="rect">
            <a:avLst/>
          </a:prstGeom>
        </p:spPr>
      </p:pic>
      <p:pic>
        <p:nvPicPr>
          <p:cNvPr id="8" name="Picture 7"/>
          <p:cNvPicPr>
            <a:picLocks noChangeAspect="1"/>
          </p:cNvPicPr>
          <p:nvPr/>
        </p:nvPicPr>
        <p:blipFill>
          <a:blip r:embed="rId8"/>
          <a:stretch>
            <a:fillRect/>
          </a:stretch>
        </p:blipFill>
        <p:spPr>
          <a:xfrm>
            <a:off x="9429541" y="3495138"/>
            <a:ext cx="2293850" cy="2849279"/>
          </a:xfrm>
          <a:prstGeom prst="rect">
            <a:avLst/>
          </a:prstGeom>
        </p:spPr>
      </p:pic>
      <p:grpSp>
        <p:nvGrpSpPr>
          <p:cNvPr id="9" name="Group 8"/>
          <p:cNvGrpSpPr/>
          <p:nvPr/>
        </p:nvGrpSpPr>
        <p:grpSpPr>
          <a:xfrm>
            <a:off x="388483" y="6416159"/>
            <a:ext cx="2489211" cy="369332"/>
            <a:chOff x="6365082" y="6416159"/>
            <a:chExt cx="2489211" cy="369332"/>
          </a:xfrm>
        </p:grpSpPr>
        <p:sp>
          <p:nvSpPr>
            <p:cNvPr id="10" name="Rectangle 9"/>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2" name="Group 11"/>
          <p:cNvGrpSpPr/>
          <p:nvPr/>
        </p:nvGrpSpPr>
        <p:grpSpPr>
          <a:xfrm>
            <a:off x="9334229" y="6410325"/>
            <a:ext cx="2483643" cy="369332"/>
            <a:chOff x="9334229" y="6410325"/>
            <a:chExt cx="2483643" cy="369332"/>
          </a:xfrm>
        </p:grpSpPr>
        <p:sp>
          <p:nvSpPr>
            <p:cNvPr id="13" name="Rectangle 12"/>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15" name="Group 14"/>
          <p:cNvGrpSpPr/>
          <p:nvPr/>
        </p:nvGrpSpPr>
        <p:grpSpPr>
          <a:xfrm>
            <a:off x="3362325" y="6416159"/>
            <a:ext cx="2483643" cy="369332"/>
            <a:chOff x="3362325" y="6416159"/>
            <a:chExt cx="2483643" cy="369332"/>
          </a:xfrm>
        </p:grpSpPr>
        <p:sp>
          <p:nvSpPr>
            <p:cNvPr id="16" name="Rectangle 15"/>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18" name="Group 17"/>
          <p:cNvGrpSpPr/>
          <p:nvPr/>
        </p:nvGrpSpPr>
        <p:grpSpPr>
          <a:xfrm>
            <a:off x="6391276" y="6406634"/>
            <a:ext cx="2393811" cy="369332"/>
            <a:chOff x="523875" y="6406634"/>
            <a:chExt cx="2219325" cy="369332"/>
          </a:xfrm>
        </p:grpSpPr>
        <p:sp>
          <p:nvSpPr>
            <p:cNvPr id="19" name="Rectangle 18"/>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51665" y="6406634"/>
              <a:ext cx="1163743" cy="369332"/>
            </a:xfrm>
            <a:prstGeom prst="rect">
              <a:avLst/>
            </a:prstGeom>
            <a:noFill/>
          </p:spPr>
          <p:txBody>
            <a:bodyPr wrap="square" rtlCol="0">
              <a:spAutoFit/>
            </a:bodyPr>
            <a:lstStyle/>
            <a:p>
              <a:r>
                <a:rPr lang="en-US" dirty="0">
                  <a:solidFill>
                    <a:schemeClr val="bg1"/>
                  </a:solidFill>
                </a:rPr>
                <a:t>Experiment</a:t>
              </a:r>
            </a:p>
          </p:txBody>
        </p:sp>
      </p:grpSp>
    </p:spTree>
    <p:extLst>
      <p:ext uri="{BB962C8B-B14F-4D97-AF65-F5344CB8AC3E}">
        <p14:creationId xmlns:p14="http://schemas.microsoft.com/office/powerpoint/2010/main" val="3101977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71247" y="2520410"/>
            <a:ext cx="1938159" cy="923330"/>
          </a:xfrm>
          <a:prstGeom prst="rect">
            <a:avLst/>
          </a:prstGeom>
          <a:noFill/>
        </p:spPr>
        <p:txBody>
          <a:bodyPr wrap="none" rtlCol="0">
            <a:spAutoFit/>
          </a:bodyPr>
          <a:lstStyle/>
          <a:p>
            <a:r>
              <a:rPr lang="en-US" dirty="0" smtClean="0"/>
              <a:t>Average frequency</a:t>
            </a:r>
          </a:p>
          <a:p>
            <a:r>
              <a:rPr lang="en-US" dirty="0"/>
              <a:t> </a:t>
            </a:r>
            <a:r>
              <a:rPr lang="en-US" dirty="0" smtClean="0"/>
              <a:t>       </a:t>
            </a:r>
            <a:r>
              <a:rPr lang="ka-GE" dirty="0" smtClean="0"/>
              <a:t>5650.2</a:t>
            </a:r>
            <a:r>
              <a:rPr lang="en-US" dirty="0" smtClean="0"/>
              <a:t> </a:t>
            </a:r>
            <a:r>
              <a:rPr lang="en-US" dirty="0"/>
              <a:t>Hz</a:t>
            </a:r>
            <a:endParaRPr lang="ka-GE" dirty="0"/>
          </a:p>
          <a:p>
            <a:endParaRPr lang="en-US" dirty="0"/>
          </a:p>
        </p:txBody>
      </p:sp>
      <p:sp>
        <p:nvSpPr>
          <p:cNvPr id="15" name="Rectangle 14"/>
          <p:cNvSpPr/>
          <p:nvPr/>
        </p:nvSpPr>
        <p:spPr>
          <a:xfrm>
            <a:off x="253049" y="1522342"/>
            <a:ext cx="2576411" cy="646331"/>
          </a:xfrm>
          <a:prstGeom prst="rect">
            <a:avLst/>
          </a:prstGeom>
        </p:spPr>
        <p:txBody>
          <a:bodyPr wrap="none">
            <a:spAutoFit/>
          </a:bodyPr>
          <a:lstStyle/>
          <a:p>
            <a:pPr algn="ctr"/>
            <a:r>
              <a:rPr lang="en-US" dirty="0" smtClean="0"/>
              <a:t>Experimental frequencies</a:t>
            </a:r>
            <a:endParaRPr lang="en-US" dirty="0"/>
          </a:p>
          <a:p>
            <a:pPr algn="ctr"/>
            <a:r>
              <a:rPr lang="en-US" dirty="0" smtClean="0"/>
              <a:t> </a:t>
            </a:r>
            <a:r>
              <a:rPr lang="en-US" dirty="0"/>
              <a:t>(Hz)</a:t>
            </a:r>
          </a:p>
        </p:txBody>
      </p:sp>
      <p:graphicFrame>
        <p:nvGraphicFramePr>
          <p:cNvPr id="16" name="Table 15"/>
          <p:cNvGraphicFramePr>
            <a:graphicFrameLocks noGrp="1"/>
          </p:cNvGraphicFramePr>
          <p:nvPr>
            <p:extLst>
              <p:ext uri="{D42A27DB-BD31-4B8C-83A1-F6EECF244321}">
                <p14:modId xmlns:p14="http://schemas.microsoft.com/office/powerpoint/2010/main" val="3941027064"/>
              </p:ext>
            </p:extLst>
          </p:nvPr>
        </p:nvGraphicFramePr>
        <p:xfrm>
          <a:off x="2864545" y="1230821"/>
          <a:ext cx="609600" cy="141922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316045875"/>
                    </a:ext>
                  </a:extLst>
                </a:gridCol>
              </a:tblGrid>
              <a:tr h="190500">
                <a:tc>
                  <a:txBody>
                    <a:bodyPr/>
                    <a:lstStyle/>
                    <a:p>
                      <a:pPr algn="ctr" fontAlgn="b"/>
                      <a:r>
                        <a:rPr lang="en-US" sz="1800" u="none" strike="noStrike" dirty="0">
                          <a:effectLst/>
                        </a:rPr>
                        <a:t>5491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6321447"/>
                  </a:ext>
                </a:extLst>
              </a:tr>
              <a:tr h="190500">
                <a:tc>
                  <a:txBody>
                    <a:bodyPr/>
                    <a:lstStyle/>
                    <a:p>
                      <a:pPr algn="ctr" fontAlgn="b"/>
                      <a:r>
                        <a:rPr lang="en-US" sz="1800" u="none" strike="noStrike" dirty="0">
                          <a:effectLst/>
                        </a:rPr>
                        <a:t>5801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710932"/>
                  </a:ext>
                </a:extLst>
              </a:tr>
              <a:tr h="190500">
                <a:tc>
                  <a:txBody>
                    <a:bodyPr/>
                    <a:lstStyle/>
                    <a:p>
                      <a:pPr algn="ctr" fontAlgn="b"/>
                      <a:r>
                        <a:rPr lang="en-US" sz="1800" u="none" strike="noStrike" dirty="0">
                          <a:effectLst/>
                        </a:rPr>
                        <a:t>5712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9961774"/>
                  </a:ext>
                </a:extLst>
              </a:tr>
              <a:tr h="190500">
                <a:tc>
                  <a:txBody>
                    <a:bodyPr/>
                    <a:lstStyle/>
                    <a:p>
                      <a:pPr algn="ctr" fontAlgn="b"/>
                      <a:r>
                        <a:rPr lang="en-US" sz="1800" u="none" strike="noStrike" dirty="0">
                          <a:effectLst/>
                        </a:rPr>
                        <a:t>5499</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1033311"/>
                  </a:ext>
                </a:extLst>
              </a:tr>
              <a:tr h="190500">
                <a:tc>
                  <a:txBody>
                    <a:bodyPr/>
                    <a:lstStyle/>
                    <a:p>
                      <a:pPr algn="ctr" fontAlgn="b"/>
                      <a:r>
                        <a:rPr lang="en-US" sz="1800" u="none" strike="noStrike" dirty="0">
                          <a:effectLst/>
                        </a:rPr>
                        <a:t>5748</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2351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609867401"/>
              </p:ext>
            </p:extLst>
          </p:nvPr>
        </p:nvGraphicFramePr>
        <p:xfrm>
          <a:off x="2332190" y="3965738"/>
          <a:ext cx="609600" cy="141922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981292664"/>
                    </a:ext>
                  </a:extLst>
                </a:gridCol>
              </a:tblGrid>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5482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212687"/>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5682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069307"/>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5499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200126"/>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5946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6080823"/>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5504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9200518"/>
                  </a:ext>
                </a:extLst>
              </a:tr>
            </a:tbl>
          </a:graphicData>
        </a:graphic>
      </p:graphicFrame>
      <p:pic>
        <p:nvPicPr>
          <p:cNvPr id="24" name="Picture 23"/>
          <p:cNvPicPr>
            <a:picLocks noChangeAspect="1"/>
          </p:cNvPicPr>
          <p:nvPr/>
        </p:nvPicPr>
        <p:blipFill>
          <a:blip r:embed="rId3"/>
          <a:stretch>
            <a:fillRect/>
          </a:stretch>
        </p:blipFill>
        <p:spPr>
          <a:xfrm>
            <a:off x="3759601" y="1190790"/>
            <a:ext cx="1536299" cy="1791082"/>
          </a:xfrm>
          <a:prstGeom prst="rect">
            <a:avLst/>
          </a:prstGeom>
        </p:spPr>
      </p:pic>
      <p:pic>
        <p:nvPicPr>
          <p:cNvPr id="25" name="Picture 24"/>
          <p:cNvPicPr>
            <a:picLocks noChangeAspect="1"/>
          </p:cNvPicPr>
          <p:nvPr/>
        </p:nvPicPr>
        <p:blipFill>
          <a:blip r:embed="rId4"/>
          <a:stretch>
            <a:fillRect/>
          </a:stretch>
        </p:blipFill>
        <p:spPr>
          <a:xfrm>
            <a:off x="189643" y="3823021"/>
            <a:ext cx="1531158" cy="1901910"/>
          </a:xfrm>
          <a:prstGeom prst="rect">
            <a:avLst/>
          </a:prstGeom>
        </p:spPr>
      </p:pic>
      <p:sp>
        <p:nvSpPr>
          <p:cNvPr id="26" name="Rectangle 25"/>
          <p:cNvSpPr/>
          <p:nvPr/>
        </p:nvSpPr>
        <p:spPr>
          <a:xfrm>
            <a:off x="2951962" y="4319157"/>
            <a:ext cx="2576411" cy="646331"/>
          </a:xfrm>
          <a:prstGeom prst="rect">
            <a:avLst/>
          </a:prstGeom>
        </p:spPr>
        <p:txBody>
          <a:bodyPr wrap="none">
            <a:spAutoFit/>
          </a:bodyPr>
          <a:lstStyle/>
          <a:p>
            <a:pPr algn="ctr"/>
            <a:r>
              <a:rPr lang="en-US" dirty="0" smtClean="0"/>
              <a:t>Experimental frequencies</a:t>
            </a:r>
          </a:p>
          <a:p>
            <a:pPr algn="ctr"/>
            <a:r>
              <a:rPr lang="en-US" dirty="0" smtClean="0"/>
              <a:t>(Hz</a:t>
            </a:r>
            <a:r>
              <a:rPr lang="en-US" dirty="0"/>
              <a:t>)</a:t>
            </a:r>
          </a:p>
        </p:txBody>
      </p:sp>
      <p:sp>
        <p:nvSpPr>
          <p:cNvPr id="27" name="Rectangle 26"/>
          <p:cNvSpPr/>
          <p:nvPr/>
        </p:nvSpPr>
        <p:spPr>
          <a:xfrm>
            <a:off x="2185101" y="5556508"/>
            <a:ext cx="1991058" cy="646331"/>
          </a:xfrm>
          <a:prstGeom prst="rect">
            <a:avLst/>
          </a:prstGeom>
        </p:spPr>
        <p:txBody>
          <a:bodyPr wrap="none">
            <a:spAutoFit/>
          </a:bodyPr>
          <a:lstStyle/>
          <a:p>
            <a:r>
              <a:rPr lang="en-US" dirty="0" smtClean="0"/>
              <a:t>Average frequency </a:t>
            </a:r>
          </a:p>
          <a:p>
            <a:r>
              <a:rPr lang="en-US" dirty="0"/>
              <a:t> </a:t>
            </a:r>
            <a:r>
              <a:rPr lang="en-US" dirty="0" smtClean="0"/>
              <a:t>     5622.6 </a:t>
            </a:r>
            <a:r>
              <a:rPr lang="en-US" dirty="0"/>
              <a:t>Hz</a:t>
            </a:r>
            <a:endParaRPr lang="ka-GE" dirty="0"/>
          </a:p>
        </p:txBody>
      </p:sp>
      <p:grpSp>
        <p:nvGrpSpPr>
          <p:cNvPr id="13" name="Group 12"/>
          <p:cNvGrpSpPr/>
          <p:nvPr/>
        </p:nvGrpSpPr>
        <p:grpSpPr>
          <a:xfrm>
            <a:off x="388483" y="6416159"/>
            <a:ext cx="2489211" cy="369332"/>
            <a:chOff x="6365082" y="6416159"/>
            <a:chExt cx="2489211" cy="369332"/>
          </a:xfrm>
        </p:grpSpPr>
        <p:sp>
          <p:nvSpPr>
            <p:cNvPr id="14" name="Rectangle 13"/>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8" name="Group 17"/>
          <p:cNvGrpSpPr/>
          <p:nvPr/>
        </p:nvGrpSpPr>
        <p:grpSpPr>
          <a:xfrm>
            <a:off x="3362325" y="6416159"/>
            <a:ext cx="2483643" cy="369332"/>
            <a:chOff x="3362325" y="6416159"/>
            <a:chExt cx="2483643" cy="369332"/>
          </a:xfrm>
        </p:grpSpPr>
        <p:sp>
          <p:nvSpPr>
            <p:cNvPr id="19" name="Rectangle 18"/>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22" name="Group 21"/>
          <p:cNvGrpSpPr/>
          <p:nvPr/>
        </p:nvGrpSpPr>
        <p:grpSpPr>
          <a:xfrm>
            <a:off x="6365082" y="6416159"/>
            <a:ext cx="2483643" cy="369332"/>
            <a:chOff x="6365082" y="6416159"/>
            <a:chExt cx="2483643" cy="369332"/>
          </a:xfrm>
        </p:grpSpPr>
        <p:sp>
          <p:nvSpPr>
            <p:cNvPr id="29" name="Rectangle 28"/>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31" name="Group 30"/>
          <p:cNvGrpSpPr/>
          <p:nvPr/>
        </p:nvGrpSpPr>
        <p:grpSpPr>
          <a:xfrm>
            <a:off x="9363076" y="6406634"/>
            <a:ext cx="2393811" cy="369332"/>
            <a:chOff x="523875" y="6406634"/>
            <a:chExt cx="2219325" cy="369332"/>
          </a:xfrm>
        </p:grpSpPr>
        <p:sp>
          <p:nvSpPr>
            <p:cNvPr id="32" name="Rectangle 31"/>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51665" y="6406634"/>
              <a:ext cx="1163743" cy="369332"/>
            </a:xfrm>
            <a:prstGeom prst="rect">
              <a:avLst/>
            </a:prstGeom>
            <a:noFill/>
          </p:spPr>
          <p:txBody>
            <a:bodyPr wrap="square" rtlCol="0">
              <a:spAutoFit/>
            </a:bodyPr>
            <a:lstStyle/>
            <a:p>
              <a:r>
                <a:rPr lang="en-US" dirty="0">
                  <a:solidFill>
                    <a:schemeClr val="bg1"/>
                  </a:solidFill>
                </a:rPr>
                <a:t>Conclusion</a:t>
              </a:r>
            </a:p>
          </p:txBody>
        </p:sp>
      </p:grpSp>
      <p:sp>
        <p:nvSpPr>
          <p:cNvPr id="34" name="TextBox 33">
            <a:extLst>
              <a:ext uri="{FF2B5EF4-FFF2-40B4-BE49-F238E27FC236}">
                <a16:creationId xmlns:a16="http://schemas.microsoft.com/office/drawing/2014/main" id="{683819B9-7A57-9C2A-75C9-E97BBEDB7516}"/>
              </a:ext>
            </a:extLst>
          </p:cNvPr>
          <p:cNvSpPr txBox="1"/>
          <p:nvPr/>
        </p:nvSpPr>
        <p:spPr>
          <a:xfrm>
            <a:off x="1764942" y="111702"/>
            <a:ext cx="8848165" cy="523220"/>
          </a:xfrm>
          <a:prstGeom prst="rect">
            <a:avLst/>
          </a:prstGeom>
          <a:noFill/>
        </p:spPr>
        <p:txBody>
          <a:bodyPr wrap="square" rtlCol="0">
            <a:spAutoFit/>
          </a:bodyPr>
          <a:lstStyle/>
          <a:p>
            <a:pPr algn="ctr"/>
            <a:r>
              <a:rPr lang="en-US" sz="2800" dirty="0"/>
              <a:t>Conclusion</a:t>
            </a:r>
          </a:p>
        </p:txBody>
      </p:sp>
      <p:pic>
        <p:nvPicPr>
          <p:cNvPr id="35" name="Picture 34"/>
          <p:cNvPicPr>
            <a:picLocks noChangeAspect="1"/>
          </p:cNvPicPr>
          <p:nvPr/>
        </p:nvPicPr>
        <p:blipFill>
          <a:blip r:embed="rId5"/>
          <a:stretch>
            <a:fillRect/>
          </a:stretch>
        </p:blipFill>
        <p:spPr>
          <a:xfrm>
            <a:off x="5635675" y="1636595"/>
            <a:ext cx="5228330" cy="3777890"/>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6791154" y="5545990"/>
                <a:ext cx="29173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0.000313</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ea typeface="Cambria Math" panose="02040503050406030204" pitchFamily="18" charset="0"/>
                        </a:rPr>
                        <m:t>≈0.3(</m:t>
                      </m:r>
                      <m:r>
                        <a:rPr lang="en-US" b="0" i="1" smtClean="0">
                          <a:latin typeface="Cambria Math" panose="02040503050406030204" pitchFamily="18" charset="0"/>
                          <a:ea typeface="Cambria Math" panose="02040503050406030204" pitchFamily="18" charset="0"/>
                        </a:rPr>
                        <m:t>𝑚𝑚</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791154" y="5545990"/>
                <a:ext cx="2917372" cy="369332"/>
              </a:xfrm>
              <a:prstGeom prst="rect">
                <a:avLst/>
              </a:prstGeom>
              <a:blipFill>
                <a:blip r:embed="rId6"/>
                <a:stretch>
                  <a:fillRect b="-13333"/>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0C2FE359-7FB0-8F40-24C9-0A6F7B29EE1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69779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8483" y="6416159"/>
            <a:ext cx="2489211" cy="369332"/>
            <a:chOff x="6365082" y="6416159"/>
            <a:chExt cx="2489211" cy="369332"/>
          </a:xfrm>
        </p:grpSpPr>
        <p:sp>
          <p:nvSpPr>
            <p:cNvPr id="3" name="Rectangle 2"/>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5" name="Group 4"/>
          <p:cNvGrpSpPr/>
          <p:nvPr/>
        </p:nvGrpSpPr>
        <p:grpSpPr>
          <a:xfrm>
            <a:off x="3362325" y="6416159"/>
            <a:ext cx="2483643" cy="369332"/>
            <a:chOff x="3362325" y="6416159"/>
            <a:chExt cx="2483643" cy="369332"/>
          </a:xfrm>
        </p:grpSpPr>
        <p:sp>
          <p:nvSpPr>
            <p:cNvPr id="6" name="Rectangle 5"/>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8" name="Group 7"/>
          <p:cNvGrpSpPr/>
          <p:nvPr/>
        </p:nvGrpSpPr>
        <p:grpSpPr>
          <a:xfrm>
            <a:off x="6365082" y="6416159"/>
            <a:ext cx="2483643" cy="369332"/>
            <a:chOff x="6365082" y="6416159"/>
            <a:chExt cx="2483643" cy="369332"/>
          </a:xfrm>
        </p:grpSpPr>
        <p:sp>
          <p:nvSpPr>
            <p:cNvPr id="9" name="Rectangle 8"/>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11" name="Group 10"/>
          <p:cNvGrpSpPr/>
          <p:nvPr/>
        </p:nvGrpSpPr>
        <p:grpSpPr>
          <a:xfrm>
            <a:off x="9363076" y="6406634"/>
            <a:ext cx="2393811" cy="369332"/>
            <a:chOff x="523875" y="6406634"/>
            <a:chExt cx="2219325" cy="369332"/>
          </a:xfrm>
        </p:grpSpPr>
        <p:sp>
          <p:nvSpPr>
            <p:cNvPr id="12" name="Rectangle 11"/>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51665" y="6406634"/>
              <a:ext cx="1163743" cy="369332"/>
            </a:xfrm>
            <a:prstGeom prst="rect">
              <a:avLst/>
            </a:prstGeom>
            <a:noFill/>
          </p:spPr>
          <p:txBody>
            <a:bodyPr wrap="square" rtlCol="0">
              <a:spAutoFit/>
            </a:bodyPr>
            <a:lstStyle/>
            <a:p>
              <a:r>
                <a:rPr lang="en-US" dirty="0">
                  <a:solidFill>
                    <a:schemeClr val="bg1"/>
                  </a:solidFill>
                </a:rPr>
                <a:t>Conclusion</a:t>
              </a:r>
            </a:p>
          </p:txBody>
        </p:sp>
      </p:grpSp>
      <p:sp>
        <p:nvSpPr>
          <p:cNvPr id="14" name="TextBox 13">
            <a:extLst>
              <a:ext uri="{FF2B5EF4-FFF2-40B4-BE49-F238E27FC236}">
                <a16:creationId xmlns:a16="http://schemas.microsoft.com/office/drawing/2014/main" id="{683819B9-7A57-9C2A-75C9-E97BBEDB7516}"/>
              </a:ext>
            </a:extLst>
          </p:cNvPr>
          <p:cNvSpPr txBox="1"/>
          <p:nvPr/>
        </p:nvSpPr>
        <p:spPr>
          <a:xfrm>
            <a:off x="1764942" y="111702"/>
            <a:ext cx="8848165" cy="523220"/>
          </a:xfrm>
          <a:prstGeom prst="rect">
            <a:avLst/>
          </a:prstGeom>
          <a:noFill/>
        </p:spPr>
        <p:txBody>
          <a:bodyPr wrap="square" rtlCol="0">
            <a:spAutoFit/>
          </a:bodyPr>
          <a:lstStyle/>
          <a:p>
            <a:pPr algn="ctr"/>
            <a:r>
              <a:rPr lang="en-US" sz="2800" dirty="0"/>
              <a:t>Conclusion</a:t>
            </a:r>
          </a:p>
        </p:txBody>
      </p:sp>
      <p:grpSp>
        <p:nvGrpSpPr>
          <p:cNvPr id="15" name="Group 14"/>
          <p:cNvGrpSpPr/>
          <p:nvPr/>
        </p:nvGrpSpPr>
        <p:grpSpPr>
          <a:xfrm>
            <a:off x="2159199" y="1292702"/>
            <a:ext cx="2956859" cy="1567125"/>
            <a:chOff x="8219141" y="2779149"/>
            <a:chExt cx="1896035" cy="1567125"/>
          </a:xfrm>
        </p:grpSpPr>
        <p:sp>
          <p:nvSpPr>
            <p:cNvPr id="16" name="Rectangle 15"/>
            <p:cNvSpPr/>
            <p:nvPr/>
          </p:nvSpPr>
          <p:spPr>
            <a:xfrm>
              <a:off x="8219141" y="2779149"/>
              <a:ext cx="1896035" cy="133469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8275727" y="2885746"/>
                  <a:ext cx="1782862" cy="14605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en>
                        </m:f>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den>
                            </m:f>
                          </m:e>
                        </m:rad>
                      </m:oMath>
                    </m:oMathPara>
                  </a14:m>
                  <a:endParaRPr lang="en-US" sz="2400" dirty="0"/>
                </a:p>
                <a:p>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8275727" y="2885746"/>
                  <a:ext cx="1782862" cy="1460528"/>
                </a:xfrm>
                <a:prstGeom prst="rect">
                  <a:avLst/>
                </a:prstGeom>
                <a:blipFill>
                  <a:blip r:embed="rId4"/>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DF72A454-0AEA-B835-FAFD-E47F99020A0B}"/>
              </a:ext>
            </a:extLst>
          </p:cNvPr>
          <p:cNvGrpSpPr/>
          <p:nvPr/>
        </p:nvGrpSpPr>
        <p:grpSpPr>
          <a:xfrm>
            <a:off x="6926157" y="1292702"/>
            <a:ext cx="3006204" cy="1334695"/>
            <a:chOff x="4760241" y="2905152"/>
            <a:chExt cx="2483643" cy="1226687"/>
          </a:xfrm>
        </p:grpSpPr>
        <p:sp>
          <p:nvSpPr>
            <p:cNvPr id="19" name="Rectangle 18">
              <a:extLst>
                <a:ext uri="{FF2B5EF4-FFF2-40B4-BE49-F238E27FC236}">
                  <a16:creationId xmlns:a16="http://schemas.microsoft.com/office/drawing/2014/main" id="{39B8D8D7-89CC-D82A-9BD3-0984A7B32A1F}"/>
                </a:ext>
              </a:extLst>
            </p:cNvPr>
            <p:cNvSpPr/>
            <p:nvPr/>
          </p:nvSpPr>
          <p:spPr>
            <a:xfrm>
              <a:off x="4760241" y="2905152"/>
              <a:ext cx="2483643" cy="122668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9AFD6BB-4A13-AA0E-E6D9-BC0A905738FA}"/>
                    </a:ext>
                  </a:extLst>
                </p:cNvPr>
                <p:cNvSpPr txBox="1"/>
                <p:nvPr/>
              </p:nvSpPr>
              <p:spPr>
                <a:xfrm>
                  <a:off x="4966587" y="2948527"/>
                  <a:ext cx="2070952"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den>
                        </m:f>
                        <m:rad>
                          <m:radPr>
                            <m:degHide m:val="on"/>
                            <m:ctrlPr>
                              <a:rPr lang="en-GB" sz="2400" b="0" i="1" smtClean="0">
                                <a:latin typeface="Cambria Math" panose="02040503050406030204" pitchFamily="18" charset="0"/>
                              </a:rPr>
                            </m:ctrlPr>
                          </m:radPr>
                          <m:deg/>
                          <m:e>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𝜎</m:t>
                                </m:r>
                                <m:r>
                                  <a:rPr lang="en-GB" sz="2400" b="0" i="1" smtClean="0">
                                    <a:latin typeface="Cambria Math" panose="02040503050406030204" pitchFamily="18" charset="0"/>
                                    <a:ea typeface="Cambria Math" panose="02040503050406030204" pitchFamily="18" charset="0"/>
                                  </a:rPr>
                                  <m:t>𝑅𝑇</m:t>
                                </m:r>
                              </m:num>
                              <m:den>
                                <m:r>
                                  <a:rPr lang="en-GB" sz="2400" b="0" i="1" smtClean="0">
                                    <a:latin typeface="Cambria Math" panose="02040503050406030204" pitchFamily="18" charset="0"/>
                                  </a:rPr>
                                  <m:t>𝑃𝑀</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𝑙</m:t>
                                    </m:r>
                                  </m:e>
                                  <m:sup>
                                    <m:r>
                                      <a:rPr lang="en-GB" sz="2400" b="0" i="1" smtClean="0">
                                        <a:latin typeface="Cambria Math" panose="02040503050406030204" pitchFamily="18" charset="0"/>
                                      </a:rPr>
                                      <m:t>3</m:t>
                                    </m:r>
                                  </m:sup>
                                </m:sSup>
                              </m:den>
                            </m:f>
                          </m:e>
                        </m:rad>
                      </m:oMath>
                    </m:oMathPara>
                  </a14:m>
                  <a:endParaRPr lang="en-GB" sz="2400" dirty="0"/>
                </a:p>
              </p:txBody>
            </p:sp>
          </mc:Choice>
          <mc:Fallback xmlns="">
            <p:sp>
              <p:nvSpPr>
                <p:cNvPr id="24" name="TextBox 23">
                  <a:extLst>
                    <a:ext uri="{FF2B5EF4-FFF2-40B4-BE49-F238E27FC236}">
                      <a16:creationId xmlns:a16="http://schemas.microsoft.com/office/drawing/2014/main" xmlns:a14="http://schemas.microsoft.com/office/drawing/2010/main" xmlns="" id="{E9AFD6BB-4A13-AA0E-E6D9-BC0A905738FA}"/>
                    </a:ext>
                  </a:extLst>
                </p:cNvPr>
                <p:cNvSpPr txBox="1">
                  <a:spLocks noRot="1" noChangeAspect="1" noMove="1" noResize="1" noEditPoints="1" noAdjustHandles="1" noChangeArrowheads="1" noChangeShapeType="1" noTextEdit="1"/>
                </p:cNvSpPr>
                <p:nvPr/>
              </p:nvSpPr>
              <p:spPr>
                <a:xfrm>
                  <a:off x="4966587" y="2948527"/>
                  <a:ext cx="2070952" cy="1091196"/>
                </a:xfrm>
                <a:prstGeom prst="rect">
                  <a:avLst/>
                </a:prstGeom>
                <a:blipFill rotWithShape="1">
                  <a:blip r:embed="rId3"/>
                  <a:stretch>
                    <a:fillRect/>
                  </a:stretch>
                </a:blipFill>
              </p:spPr>
              <p:txBody>
                <a:bodyPr/>
                <a:lstStyle/>
                <a:p>
                  <a:r>
                    <a:rPr lang="en-US">
                      <a:noFill/>
                    </a:rPr>
                    <a:t> </a:t>
                  </a:r>
                </a:p>
              </p:txBody>
            </p:sp>
          </mc:Fallback>
        </mc:AlternateContent>
      </p:grpSp>
      <p:pic>
        <p:nvPicPr>
          <p:cNvPr id="21" name="Picture 20"/>
          <p:cNvPicPr>
            <a:picLocks noChangeAspect="1"/>
          </p:cNvPicPr>
          <p:nvPr/>
        </p:nvPicPr>
        <p:blipFill>
          <a:blip r:embed="rId5"/>
          <a:stretch>
            <a:fillRect/>
          </a:stretch>
        </p:blipFill>
        <p:spPr>
          <a:xfrm>
            <a:off x="1103376" y="2806376"/>
            <a:ext cx="4742592" cy="3426904"/>
          </a:xfrm>
          <a:prstGeom prst="rect">
            <a:avLst/>
          </a:prstGeom>
        </p:spPr>
      </p:pic>
      <p:graphicFrame>
        <p:nvGraphicFramePr>
          <p:cNvPr id="22" name="Chart 21"/>
          <p:cNvGraphicFramePr>
            <a:graphicFrameLocks/>
          </p:cNvGraphicFramePr>
          <p:nvPr>
            <p:extLst>
              <p:ext uri="{D42A27DB-BD31-4B8C-83A1-F6EECF244321}">
                <p14:modId xmlns:p14="http://schemas.microsoft.com/office/powerpoint/2010/main" val="1397704792"/>
              </p:ext>
            </p:extLst>
          </p:nvPr>
        </p:nvGraphicFramePr>
        <p:xfrm>
          <a:off x="5967600" y="2685889"/>
          <a:ext cx="4923317" cy="3540122"/>
        </p:xfrm>
        <a:graphic>
          <a:graphicData uri="http://schemas.openxmlformats.org/drawingml/2006/chart">
            <c:chart xmlns:c="http://schemas.openxmlformats.org/drawingml/2006/chart" xmlns:r="http://schemas.openxmlformats.org/officeDocument/2006/relationships" r:id="rId6"/>
          </a:graphicData>
        </a:graphic>
      </p:graphicFrame>
      <p:pic>
        <p:nvPicPr>
          <p:cNvPr id="23" name="Picture 22">
            <a:extLst>
              <a:ext uri="{FF2B5EF4-FFF2-40B4-BE49-F238E27FC236}">
                <a16:creationId xmlns:a16="http://schemas.microsoft.com/office/drawing/2014/main" id="{0C2FE359-7FB0-8F40-24C9-0A6F7B29EE1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28422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836" y="1941978"/>
            <a:ext cx="2910210" cy="923330"/>
          </a:xfrm>
          <a:prstGeom prst="rect">
            <a:avLst/>
          </a:prstGeom>
          <a:noFill/>
        </p:spPr>
        <p:txBody>
          <a:bodyPr wrap="square" rtlCol="0">
            <a:spAutoFit/>
          </a:bodyPr>
          <a:lstStyle/>
          <a:p>
            <a:pPr algn="ctr"/>
            <a:r>
              <a:rPr lang="en-US" dirty="0" smtClean="0"/>
              <a:t>Experimental sound amplitude</a:t>
            </a:r>
          </a:p>
          <a:p>
            <a:pPr algn="ctr"/>
            <a:r>
              <a:rPr lang="ka-GE" dirty="0" smtClean="0"/>
              <a:t>(</a:t>
            </a:r>
            <a:r>
              <a:rPr lang="en-US" dirty="0" err="1"/>
              <a:t>db</a:t>
            </a:r>
            <a:r>
              <a:rPr lang="en-US" dirty="0"/>
              <a:t>)</a:t>
            </a:r>
          </a:p>
        </p:txBody>
      </p:sp>
      <p:graphicFrame>
        <p:nvGraphicFramePr>
          <p:cNvPr id="6" name="Table 5"/>
          <p:cNvGraphicFramePr>
            <a:graphicFrameLocks noGrp="1"/>
          </p:cNvGraphicFramePr>
          <p:nvPr>
            <p:extLst>
              <p:ext uri="{D42A27DB-BD31-4B8C-83A1-F6EECF244321}">
                <p14:modId xmlns:p14="http://schemas.microsoft.com/office/powerpoint/2010/main" val="1736557087"/>
              </p:ext>
            </p:extLst>
          </p:nvPr>
        </p:nvGraphicFramePr>
        <p:xfrm>
          <a:off x="2807374" y="1610956"/>
          <a:ext cx="609600" cy="141922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533219557"/>
                    </a:ext>
                  </a:extLst>
                </a:gridCol>
              </a:tblGrid>
              <a:tr h="190500">
                <a:tc>
                  <a:txBody>
                    <a:bodyPr/>
                    <a:lstStyle/>
                    <a:p>
                      <a:pPr algn="ctr" fontAlgn="b"/>
                      <a:r>
                        <a:rPr lang="en-US" sz="1800" u="none" strike="noStrike" dirty="0">
                          <a:effectLst/>
                        </a:rPr>
                        <a:t>81.2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2220744"/>
                  </a:ext>
                </a:extLst>
              </a:tr>
              <a:tr h="190500">
                <a:tc>
                  <a:txBody>
                    <a:bodyPr/>
                    <a:lstStyle/>
                    <a:p>
                      <a:pPr algn="ctr" fontAlgn="b"/>
                      <a:r>
                        <a:rPr lang="en-US" sz="1800" u="none" strike="noStrike" dirty="0">
                          <a:effectLst/>
                        </a:rPr>
                        <a:t>79.9</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2744545"/>
                  </a:ext>
                </a:extLst>
              </a:tr>
              <a:tr h="190500">
                <a:tc>
                  <a:txBody>
                    <a:bodyPr/>
                    <a:lstStyle/>
                    <a:p>
                      <a:pPr algn="ctr" fontAlgn="b"/>
                      <a:r>
                        <a:rPr lang="en-US" sz="1800" u="none" strike="noStrike" dirty="0">
                          <a:effectLst/>
                        </a:rPr>
                        <a:t>73.1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5010431"/>
                  </a:ext>
                </a:extLst>
              </a:tr>
              <a:tr h="190500">
                <a:tc>
                  <a:txBody>
                    <a:bodyPr/>
                    <a:lstStyle/>
                    <a:p>
                      <a:pPr algn="ctr" fontAlgn="b"/>
                      <a:r>
                        <a:rPr lang="en-US" sz="1800" u="none" strike="noStrike" dirty="0">
                          <a:effectLst/>
                        </a:rPr>
                        <a:t>80.8</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740696"/>
                  </a:ext>
                </a:extLst>
              </a:tr>
              <a:tr h="190500">
                <a:tc>
                  <a:txBody>
                    <a:bodyPr/>
                    <a:lstStyle/>
                    <a:p>
                      <a:pPr algn="ctr" fontAlgn="b"/>
                      <a:r>
                        <a:rPr lang="en-US" sz="1800" u="none" strike="noStrike" dirty="0">
                          <a:effectLst/>
                        </a:rPr>
                        <a:t>83.9</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5500365"/>
                  </a:ext>
                </a:extLst>
              </a:tr>
            </a:tbl>
          </a:graphicData>
        </a:graphic>
      </p:graphicFrame>
      <p:sp>
        <p:nvSpPr>
          <p:cNvPr id="7" name="TextBox 6"/>
          <p:cNvSpPr txBox="1"/>
          <p:nvPr/>
        </p:nvSpPr>
        <p:spPr>
          <a:xfrm>
            <a:off x="219386" y="3151018"/>
            <a:ext cx="3508909" cy="369332"/>
          </a:xfrm>
          <a:prstGeom prst="rect">
            <a:avLst/>
          </a:prstGeom>
          <a:noFill/>
        </p:spPr>
        <p:txBody>
          <a:bodyPr wrap="none" rtlCol="0">
            <a:spAutoFit/>
          </a:bodyPr>
          <a:lstStyle/>
          <a:p>
            <a:r>
              <a:rPr lang="en-US" dirty="0" smtClean="0"/>
              <a:t>Average sound amplitude 79.78 </a:t>
            </a:r>
            <a:r>
              <a:rPr lang="en-US" dirty="0" err="1"/>
              <a:t>db</a:t>
            </a:r>
            <a:r>
              <a:rPr lang="en-US" dirty="0"/>
              <a:t> </a:t>
            </a:r>
          </a:p>
        </p:txBody>
      </p:sp>
      <p:pic>
        <p:nvPicPr>
          <p:cNvPr id="9" name="Picture 8"/>
          <p:cNvPicPr>
            <a:picLocks noChangeAspect="1"/>
          </p:cNvPicPr>
          <p:nvPr/>
        </p:nvPicPr>
        <p:blipFill>
          <a:blip r:embed="rId2"/>
          <a:stretch>
            <a:fillRect/>
          </a:stretch>
        </p:blipFill>
        <p:spPr>
          <a:xfrm>
            <a:off x="3981735" y="1369602"/>
            <a:ext cx="1536299" cy="1791082"/>
          </a:xfrm>
          <a:prstGeom prst="rect">
            <a:avLst/>
          </a:prstGeom>
        </p:spPr>
      </p:pic>
      <p:pic>
        <p:nvPicPr>
          <p:cNvPr id="10" name="Picture 9"/>
          <p:cNvPicPr>
            <a:picLocks noChangeAspect="1"/>
          </p:cNvPicPr>
          <p:nvPr/>
        </p:nvPicPr>
        <p:blipFill>
          <a:blip r:embed="rId3"/>
          <a:stretch>
            <a:fillRect/>
          </a:stretch>
        </p:blipFill>
        <p:spPr>
          <a:xfrm>
            <a:off x="196969" y="4026064"/>
            <a:ext cx="1531158" cy="190191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3081081611"/>
              </p:ext>
            </p:extLst>
          </p:nvPr>
        </p:nvGraphicFramePr>
        <p:xfrm>
          <a:off x="4838556" y="4139417"/>
          <a:ext cx="609600" cy="141922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991021982"/>
                    </a:ext>
                  </a:extLst>
                </a:gridCol>
              </a:tblGrid>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84.5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0654486"/>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77.8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7667874"/>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82.5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298570"/>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82.9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647409"/>
                  </a:ext>
                </a:extLst>
              </a:tr>
              <a:tr h="190500">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68.2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1886234"/>
                  </a:ext>
                </a:extLst>
              </a:tr>
            </a:tbl>
          </a:graphicData>
        </a:graphic>
      </p:graphicFrame>
      <p:sp>
        <p:nvSpPr>
          <p:cNvPr id="14" name="TextBox 13"/>
          <p:cNvSpPr txBox="1"/>
          <p:nvPr/>
        </p:nvSpPr>
        <p:spPr>
          <a:xfrm>
            <a:off x="1977821" y="5796182"/>
            <a:ext cx="3577839" cy="369332"/>
          </a:xfrm>
          <a:prstGeom prst="rect">
            <a:avLst/>
          </a:prstGeom>
          <a:noFill/>
        </p:spPr>
        <p:txBody>
          <a:bodyPr wrap="none" rtlCol="0">
            <a:spAutoFit/>
          </a:bodyPr>
          <a:lstStyle/>
          <a:p>
            <a:r>
              <a:rPr lang="en-US" dirty="0" smtClean="0"/>
              <a:t>Average sound amplituden79.18 </a:t>
            </a:r>
            <a:r>
              <a:rPr lang="en-US" dirty="0" err="1"/>
              <a:t>db</a:t>
            </a:r>
            <a:r>
              <a:rPr lang="en-US" dirty="0"/>
              <a:t> </a:t>
            </a:r>
          </a:p>
        </p:txBody>
      </p:sp>
      <p:grpSp>
        <p:nvGrpSpPr>
          <p:cNvPr id="15" name="Group 14"/>
          <p:cNvGrpSpPr/>
          <p:nvPr/>
        </p:nvGrpSpPr>
        <p:grpSpPr>
          <a:xfrm>
            <a:off x="388483" y="6416159"/>
            <a:ext cx="2489211" cy="369332"/>
            <a:chOff x="6365082" y="6416159"/>
            <a:chExt cx="2489211" cy="369332"/>
          </a:xfrm>
        </p:grpSpPr>
        <p:sp>
          <p:nvSpPr>
            <p:cNvPr id="16" name="Rectangle 15"/>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8" name="Group 17"/>
          <p:cNvGrpSpPr/>
          <p:nvPr/>
        </p:nvGrpSpPr>
        <p:grpSpPr>
          <a:xfrm>
            <a:off x="3362325" y="6416159"/>
            <a:ext cx="2483643" cy="369332"/>
            <a:chOff x="3362325" y="6416159"/>
            <a:chExt cx="2483643" cy="369332"/>
          </a:xfrm>
        </p:grpSpPr>
        <p:sp>
          <p:nvSpPr>
            <p:cNvPr id="19" name="Rectangle 18"/>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21" name="Group 20"/>
          <p:cNvGrpSpPr/>
          <p:nvPr/>
        </p:nvGrpSpPr>
        <p:grpSpPr>
          <a:xfrm>
            <a:off x="6365082" y="6416159"/>
            <a:ext cx="2483643" cy="369332"/>
            <a:chOff x="6365082" y="6416159"/>
            <a:chExt cx="2483643" cy="369332"/>
          </a:xfrm>
        </p:grpSpPr>
        <p:sp>
          <p:nvSpPr>
            <p:cNvPr id="22" name="Rectangle 21"/>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24" name="Group 23"/>
          <p:cNvGrpSpPr/>
          <p:nvPr/>
        </p:nvGrpSpPr>
        <p:grpSpPr>
          <a:xfrm>
            <a:off x="9363076" y="6406634"/>
            <a:ext cx="2393811" cy="369332"/>
            <a:chOff x="523875" y="6406634"/>
            <a:chExt cx="2219325" cy="369332"/>
          </a:xfrm>
        </p:grpSpPr>
        <p:sp>
          <p:nvSpPr>
            <p:cNvPr id="25" name="Rectangle 24"/>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51665" y="6406634"/>
              <a:ext cx="1163743" cy="369332"/>
            </a:xfrm>
            <a:prstGeom prst="rect">
              <a:avLst/>
            </a:prstGeom>
            <a:noFill/>
          </p:spPr>
          <p:txBody>
            <a:bodyPr wrap="square" rtlCol="0">
              <a:spAutoFit/>
            </a:bodyPr>
            <a:lstStyle/>
            <a:p>
              <a:r>
                <a:rPr lang="en-US" dirty="0">
                  <a:solidFill>
                    <a:schemeClr val="bg1"/>
                  </a:solidFill>
                </a:rPr>
                <a:t>Conclusion</a:t>
              </a:r>
            </a:p>
          </p:txBody>
        </p:sp>
      </p:grpSp>
      <p:sp>
        <p:nvSpPr>
          <p:cNvPr id="28" name="TextBox 27"/>
          <p:cNvSpPr txBox="1"/>
          <p:nvPr/>
        </p:nvSpPr>
        <p:spPr>
          <a:xfrm>
            <a:off x="1828236" y="4453226"/>
            <a:ext cx="2910210" cy="923330"/>
          </a:xfrm>
          <a:prstGeom prst="rect">
            <a:avLst/>
          </a:prstGeom>
          <a:noFill/>
        </p:spPr>
        <p:txBody>
          <a:bodyPr wrap="square" rtlCol="0">
            <a:spAutoFit/>
          </a:bodyPr>
          <a:lstStyle/>
          <a:p>
            <a:pPr algn="ctr"/>
            <a:r>
              <a:rPr lang="en-US" dirty="0" smtClean="0"/>
              <a:t>Experimental sound amplitude</a:t>
            </a:r>
          </a:p>
          <a:p>
            <a:pPr algn="ctr"/>
            <a:r>
              <a:rPr lang="ka-GE" dirty="0" smtClean="0"/>
              <a:t>(</a:t>
            </a:r>
            <a:r>
              <a:rPr lang="en-US" dirty="0" err="1"/>
              <a:t>db</a:t>
            </a:r>
            <a:r>
              <a:rPr lang="en-US" dirty="0"/>
              <a:t>)</a:t>
            </a:r>
          </a:p>
        </p:txBody>
      </p:sp>
      <p:sp>
        <p:nvSpPr>
          <p:cNvPr id="2" name="Rectangle 1"/>
          <p:cNvSpPr/>
          <p:nvPr/>
        </p:nvSpPr>
        <p:spPr>
          <a:xfrm>
            <a:off x="6638505" y="1785893"/>
            <a:ext cx="4792922" cy="34689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83819B9-7A57-9C2A-75C9-E97BBEDB7516}"/>
              </a:ext>
            </a:extLst>
          </p:cNvPr>
          <p:cNvSpPr txBox="1"/>
          <p:nvPr/>
        </p:nvSpPr>
        <p:spPr>
          <a:xfrm>
            <a:off x="4604146" y="3231536"/>
            <a:ext cx="8848165" cy="707886"/>
          </a:xfrm>
          <a:prstGeom prst="rect">
            <a:avLst/>
          </a:prstGeom>
          <a:noFill/>
        </p:spPr>
        <p:txBody>
          <a:bodyPr wrap="square" rtlCol="0">
            <a:spAutoFit/>
          </a:bodyPr>
          <a:lstStyle/>
          <a:p>
            <a:pPr algn="ctr"/>
            <a:r>
              <a:rPr lang="en-US" sz="4000" dirty="0"/>
              <a:t>Conclusion</a:t>
            </a:r>
          </a:p>
        </p:txBody>
      </p:sp>
      <p:pic>
        <p:nvPicPr>
          <p:cNvPr id="27" name="Picture 26">
            <a:extLst>
              <a:ext uri="{FF2B5EF4-FFF2-40B4-BE49-F238E27FC236}">
                <a16:creationId xmlns:a16="http://schemas.microsoft.com/office/drawing/2014/main" id="{0C2FE359-7FB0-8F40-24C9-0A6F7B29EE1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3855193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E622-0643-4480-8DD8-6BE45AE4ADC2}"/>
              </a:ext>
            </a:extLst>
          </p:cNvPr>
          <p:cNvSpPr>
            <a:spLocks noGrp="1"/>
          </p:cNvSpPr>
          <p:nvPr>
            <p:ph type="title"/>
          </p:nvPr>
        </p:nvSpPr>
        <p:spPr>
          <a:xfrm>
            <a:off x="1758950" y="2695575"/>
            <a:ext cx="8477250" cy="1473200"/>
          </a:xfrm>
          <a:ln>
            <a:solidFill>
              <a:schemeClr val="bg1">
                <a:lumMod val="50000"/>
              </a:schemeClr>
            </a:solidFill>
          </a:ln>
        </p:spPr>
        <p:txBody>
          <a:bodyPr/>
          <a:lstStyle/>
          <a:p>
            <a:pPr algn="ctr"/>
            <a:r>
              <a:rPr lang="en-US" dirty="0"/>
              <a:t>Thanks for your attention!</a:t>
            </a:r>
          </a:p>
        </p:txBody>
      </p:sp>
    </p:spTree>
    <p:extLst>
      <p:ext uri="{BB962C8B-B14F-4D97-AF65-F5344CB8AC3E}">
        <p14:creationId xmlns:p14="http://schemas.microsoft.com/office/powerpoint/2010/main" val="764042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88483" y="6416159"/>
            <a:ext cx="2489211" cy="369332"/>
            <a:chOff x="6365082" y="6416159"/>
            <a:chExt cx="2489211" cy="369332"/>
          </a:xfrm>
        </p:grpSpPr>
        <p:sp>
          <p:nvSpPr>
            <p:cNvPr id="17" name="Rectangle 16"/>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9" name="Group 18"/>
          <p:cNvGrpSpPr/>
          <p:nvPr/>
        </p:nvGrpSpPr>
        <p:grpSpPr>
          <a:xfrm>
            <a:off x="9334229" y="6410325"/>
            <a:ext cx="2483643" cy="369332"/>
            <a:chOff x="9334229" y="6410325"/>
            <a:chExt cx="2483643" cy="369332"/>
          </a:xfrm>
        </p:grpSpPr>
        <p:sp>
          <p:nvSpPr>
            <p:cNvPr id="20" name="Rectangle 19"/>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22" name="Group 21"/>
          <p:cNvGrpSpPr/>
          <p:nvPr/>
        </p:nvGrpSpPr>
        <p:grpSpPr>
          <a:xfrm>
            <a:off x="6365082" y="6416159"/>
            <a:ext cx="2483643" cy="369332"/>
            <a:chOff x="6365082" y="6416159"/>
            <a:chExt cx="2483643" cy="369332"/>
          </a:xfrm>
        </p:grpSpPr>
        <p:sp>
          <p:nvSpPr>
            <p:cNvPr id="23" name="Rectangle 22"/>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25" name="Group 24"/>
          <p:cNvGrpSpPr/>
          <p:nvPr/>
        </p:nvGrpSpPr>
        <p:grpSpPr>
          <a:xfrm>
            <a:off x="3362326" y="6416159"/>
            <a:ext cx="2775770" cy="369332"/>
            <a:chOff x="523875" y="6406634"/>
            <a:chExt cx="2573443" cy="369332"/>
          </a:xfrm>
        </p:grpSpPr>
        <p:sp>
          <p:nvSpPr>
            <p:cNvPr id="26" name="Rectangle 25"/>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69831" y="6406634"/>
              <a:ext cx="2327487" cy="369332"/>
            </a:xfrm>
            <a:prstGeom prst="rect">
              <a:avLst/>
            </a:prstGeom>
            <a:noFill/>
          </p:spPr>
          <p:txBody>
            <a:bodyPr wrap="square" rtlCol="0">
              <a:spAutoFit/>
            </a:bodyPr>
            <a:lstStyle/>
            <a:p>
              <a:r>
                <a:rPr lang="en-US" dirty="0">
                  <a:solidFill>
                    <a:schemeClr val="bg1"/>
                  </a:solidFill>
                </a:rPr>
                <a:t>Theoretical model</a:t>
              </a:r>
            </a:p>
          </p:txBody>
        </p:sp>
      </p:grpSp>
      <p:sp>
        <p:nvSpPr>
          <p:cNvPr id="28" name="TextBox 27">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a:t>Theoretical model</a:t>
            </a:r>
          </a:p>
        </p:txBody>
      </p:sp>
      <p:grpSp>
        <p:nvGrpSpPr>
          <p:cNvPr id="33" name="Group 32"/>
          <p:cNvGrpSpPr/>
          <p:nvPr/>
        </p:nvGrpSpPr>
        <p:grpSpPr>
          <a:xfrm>
            <a:off x="3362326" y="2105899"/>
            <a:ext cx="3501536" cy="1251387"/>
            <a:chOff x="5638800" y="2984500"/>
            <a:chExt cx="3501536" cy="1251387"/>
          </a:xfrm>
        </p:grpSpPr>
        <mc:AlternateContent xmlns:mc="http://schemas.openxmlformats.org/markup-compatibility/2006" xmlns:a14="http://schemas.microsoft.com/office/drawing/2010/main">
          <mc:Choice Requires="a14">
            <p:sp>
              <p:nvSpPr>
                <p:cNvPr id="11" name="TextBox 10"/>
                <p:cNvSpPr txBox="1"/>
                <p:nvPr/>
              </p:nvSpPr>
              <p:spPr>
                <a:xfrm>
                  <a:off x="5638800" y="2984500"/>
                  <a:ext cx="31584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𝑂𝑠𝑐𝑖𝑙𝑙𝑎𝑡𝑖𝑜𝑛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638800" y="2984500"/>
                  <a:ext cx="3158493" cy="276999"/>
                </a:xfrm>
                <a:prstGeom prst="rect">
                  <a:avLst/>
                </a:prstGeom>
                <a:blipFill>
                  <a:blip r:embed="rId2"/>
                  <a:stretch>
                    <a:fillRect l="-2124" t="-2174" r="-57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638800" y="3344049"/>
                  <a:ext cx="3501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𝑉𝑒𝑙𝑜𝑐𝑖𝑡𝑦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𝑤𝑎𝑣𝑒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𝑚𝑒𝑑𝑖𝑢𝑚</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5638800" y="3344049"/>
                  <a:ext cx="3501536" cy="276999"/>
                </a:xfrm>
                <a:prstGeom prst="rect">
                  <a:avLst/>
                </a:prstGeom>
                <a:blipFill>
                  <a:blip r:embed="rId3"/>
                  <a:stretch>
                    <a:fillRect l="-1220" t="-2174" r="-139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638800" y="3640098"/>
                  <a:ext cx="25310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𝐷𝑒𝑛𝑠𝑖𝑡𝑦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𝑚𝑒𝑑𝑖𝑢𝑚</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5638800" y="3640098"/>
                  <a:ext cx="2531014" cy="276999"/>
                </a:xfrm>
                <a:prstGeom prst="rect">
                  <a:avLst/>
                </a:prstGeom>
                <a:blipFill>
                  <a:blip r:embed="rId4"/>
                  <a:stretch>
                    <a:fillRect l="-1928" t="-2222" r="-192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638800" y="3958888"/>
                  <a:ext cx="2972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𝐷𝑖𝑝𝑙𝑎𝑐𝑒𝑚𝑒𝑛𝑡</m:t>
                        </m:r>
                        <m:r>
                          <a:rPr lang="en-US" b="0" i="1" smtClean="0">
                            <a:latin typeface="Cambria Math" panose="02040503050406030204" pitchFamily="18" charset="0"/>
                          </a:rPr>
                          <m:t> </m:t>
                        </m:r>
                        <m:r>
                          <a:rPr lang="en-US" b="0" i="1" smtClean="0">
                            <a:latin typeface="Cambria Math" panose="02040503050406030204" pitchFamily="18" charset="0"/>
                          </a:rPr>
                          <m:t>𝑎𝑚𝑝𝑙𝑖𝑡𝑢𝑑𝑒</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638800" y="3958888"/>
                  <a:ext cx="2972096" cy="276999"/>
                </a:xfrm>
                <a:prstGeom prst="rect">
                  <a:avLst/>
                </a:prstGeom>
                <a:blipFill>
                  <a:blip r:embed="rId5"/>
                  <a:stretch>
                    <a:fillRect l="-1437" t="-2174" r="-2464" b="-32609"/>
                  </a:stretch>
                </a:blipFill>
              </p:spPr>
              <p:txBody>
                <a:bodyPr/>
                <a:lstStyle/>
                <a:p>
                  <a:r>
                    <a:rPr lang="en-US">
                      <a:noFill/>
                    </a:rPr>
                    <a:t> </a:t>
                  </a:r>
                </a:p>
              </p:txBody>
            </p:sp>
          </mc:Fallback>
        </mc:AlternateContent>
      </p:grpSp>
      <p:grpSp>
        <p:nvGrpSpPr>
          <p:cNvPr id="38" name="Group 37"/>
          <p:cNvGrpSpPr/>
          <p:nvPr/>
        </p:nvGrpSpPr>
        <p:grpSpPr>
          <a:xfrm>
            <a:off x="662290" y="1473891"/>
            <a:ext cx="2330099" cy="2768355"/>
            <a:chOff x="662290" y="1473891"/>
            <a:chExt cx="2330099" cy="2768355"/>
          </a:xfrm>
        </p:grpSpPr>
        <p:sp>
          <p:nvSpPr>
            <p:cNvPr id="37" name="Rectangle 36"/>
            <p:cNvSpPr/>
            <p:nvPr/>
          </p:nvSpPr>
          <p:spPr>
            <a:xfrm>
              <a:off x="662290" y="3811359"/>
              <a:ext cx="2330099" cy="43088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36" name="Group 35"/>
            <p:cNvGrpSpPr/>
            <p:nvPr/>
          </p:nvGrpSpPr>
          <p:grpSpPr>
            <a:xfrm>
              <a:off x="803694" y="1473891"/>
              <a:ext cx="2047292" cy="2768355"/>
              <a:chOff x="1170062" y="2324100"/>
              <a:chExt cx="2047292" cy="2768355"/>
            </a:xfrm>
          </p:grpSpPr>
          <p:grpSp>
            <p:nvGrpSpPr>
              <p:cNvPr id="9" name="Group 8"/>
              <p:cNvGrpSpPr/>
              <p:nvPr/>
            </p:nvGrpSpPr>
            <p:grpSpPr>
              <a:xfrm>
                <a:off x="1170062" y="2324100"/>
                <a:ext cx="2047292" cy="1511037"/>
                <a:chOff x="2401962" y="1892300"/>
                <a:chExt cx="2047292" cy="1511037"/>
              </a:xfrm>
            </p:grpSpPr>
            <mc:AlternateContent xmlns:mc="http://schemas.openxmlformats.org/markup-compatibility/2006" xmlns:a14="http://schemas.microsoft.com/office/drawing/2010/main">
              <mc:Choice Requires="a14">
                <p:sp>
                  <p:nvSpPr>
                    <p:cNvPr id="3" name="TextBox 2"/>
                    <p:cNvSpPr txBox="1"/>
                    <p:nvPr/>
                  </p:nvSpPr>
                  <p:spPr>
                    <a:xfrm>
                      <a:off x="2401962" y="1892300"/>
                      <a:ext cx="1904752" cy="882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num>
                              <m:den>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r>
                                  <a:rPr lang="en-US" sz="2800" b="0" i="1" smtClean="0">
                                    <a:latin typeface="Cambria Math" panose="02040503050406030204" pitchFamily="18" charset="0"/>
                                    <a:ea typeface="Cambria Math" panose="02040503050406030204" pitchFamily="18" charset="0"/>
                                  </a:rPr>
                                  <m:t>𝑉</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𝑓</m:t>
                                </m:r>
                              </m:den>
                            </m:f>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401962" y="1892300"/>
                      <a:ext cx="1904752" cy="8821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401962" y="2972450"/>
                      <a:ext cx="20472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r>
                              <a:rPr lang="en-US" sz="2800" b="0" i="1" smtClean="0">
                                <a:latin typeface="Cambria Math" panose="02040503050406030204" pitchFamily="18" charset="0"/>
                                <a:ea typeface="Cambria Math" panose="02040503050406030204" pitchFamily="18" charset="0"/>
                              </a:rPr>
                              <m:t>𝑓𝑉</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𝐴</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401962" y="2972450"/>
                      <a:ext cx="2047292"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p:cNvSpPr txBox="1"/>
                  <p:nvPr/>
                </p:nvSpPr>
                <p:spPr>
                  <a:xfrm>
                    <a:off x="1170062" y="4033122"/>
                    <a:ext cx="109523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𝑅</m:t>
                          </m:r>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170062" y="4033122"/>
                    <a:ext cx="1095236"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1170062" y="4661568"/>
                    <a:ext cx="18451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r>
                            <a:rPr lang="en-US" sz="2800" b="0" i="1" smtClean="0">
                              <a:latin typeface="Cambria Math" panose="02040503050406030204" pitchFamily="18" charset="0"/>
                              <a:ea typeface="Cambria Math" panose="02040503050406030204" pitchFamily="18" charset="0"/>
                            </a:rPr>
                            <m:t>𝑓𝑉</m:t>
                          </m:r>
                          <m:r>
                            <a:rPr lang="en-US" sz="2800" b="0" i="1" smtClean="0">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ea typeface="Cambria Math" panose="02040503050406030204" pitchFamily="18" charset="0"/>
                            </a:rPr>
                            <m:t>𝑅</m:t>
                          </m:r>
                        </m:oMath>
                      </m:oMathPara>
                    </a14:m>
                    <a:endParaRPr lang="en-US" sz="2800" dirty="0"/>
                  </a:p>
                </p:txBody>
              </p:sp>
            </mc:Choice>
            <mc:Fallback xmlns="">
              <p:sp>
                <p:nvSpPr>
                  <p:cNvPr id="35" name="TextBox 34"/>
                  <p:cNvSpPr txBox="1">
                    <a:spLocks noRot="1" noChangeAspect="1" noMove="1" noResize="1" noEditPoints="1" noAdjustHandles="1" noChangeArrowheads="1" noChangeShapeType="1" noTextEdit="1"/>
                  </p:cNvSpPr>
                  <p:nvPr/>
                </p:nvSpPr>
                <p:spPr>
                  <a:xfrm>
                    <a:off x="1170062" y="4661568"/>
                    <a:ext cx="1845120" cy="430887"/>
                  </a:xfrm>
                  <a:prstGeom prst="rect">
                    <a:avLst/>
                  </a:prstGeom>
                  <a:blipFill>
                    <a:blip r:embed="rId9"/>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512787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618452" y="1125527"/>
                <a:ext cx="2780366" cy="14605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en>
                      </m:f>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den>
                          </m:f>
                        </m:e>
                      </m:rad>
                    </m:oMath>
                  </m:oMathPara>
                </a14:m>
                <a:endParaRPr lang="en-US" sz="2400" dirty="0"/>
              </a:p>
              <a:p>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618452" y="1125527"/>
                <a:ext cx="2780366" cy="1460528"/>
              </a:xfrm>
              <a:prstGeom prst="rect">
                <a:avLst/>
              </a:prstGeom>
              <a:blipFill>
                <a:blip r:embed="rId2"/>
                <a:stretch>
                  <a:fillRect/>
                </a:stretch>
              </a:blipFill>
            </p:spPr>
            <p:txBody>
              <a:bodyPr/>
              <a:lstStyle/>
              <a:p>
                <a:r>
                  <a:rPr lang="en-GB">
                    <a:noFill/>
                  </a:rPr>
                  <a:t> </a:t>
                </a:r>
              </a:p>
            </p:txBody>
          </p:sp>
        </mc:Fallback>
      </mc:AlternateContent>
      <p:grpSp>
        <p:nvGrpSpPr>
          <p:cNvPr id="5" name="Group 4"/>
          <p:cNvGrpSpPr/>
          <p:nvPr/>
        </p:nvGrpSpPr>
        <p:grpSpPr>
          <a:xfrm>
            <a:off x="388483" y="6416159"/>
            <a:ext cx="2489211" cy="369332"/>
            <a:chOff x="6365082" y="6416159"/>
            <a:chExt cx="2489211" cy="369332"/>
          </a:xfrm>
        </p:grpSpPr>
        <p:sp>
          <p:nvSpPr>
            <p:cNvPr id="6" name="Rectangle 5"/>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1" name="Group 10"/>
          <p:cNvGrpSpPr/>
          <p:nvPr/>
        </p:nvGrpSpPr>
        <p:grpSpPr>
          <a:xfrm>
            <a:off x="9334229" y="6410325"/>
            <a:ext cx="2483643" cy="369332"/>
            <a:chOff x="9334229" y="6410325"/>
            <a:chExt cx="2483643" cy="369332"/>
          </a:xfrm>
        </p:grpSpPr>
        <p:sp>
          <p:nvSpPr>
            <p:cNvPr id="12" name="Rectangle 11"/>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14" name="Group 13"/>
          <p:cNvGrpSpPr/>
          <p:nvPr/>
        </p:nvGrpSpPr>
        <p:grpSpPr>
          <a:xfrm>
            <a:off x="6365082" y="6416159"/>
            <a:ext cx="2483643" cy="369332"/>
            <a:chOff x="6365082" y="6416159"/>
            <a:chExt cx="2483643" cy="369332"/>
          </a:xfrm>
        </p:grpSpPr>
        <p:sp>
          <p:nvSpPr>
            <p:cNvPr id="15" name="Rectangle 14"/>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17" name="Group 16"/>
          <p:cNvGrpSpPr/>
          <p:nvPr/>
        </p:nvGrpSpPr>
        <p:grpSpPr>
          <a:xfrm>
            <a:off x="3362326" y="6416159"/>
            <a:ext cx="2775770" cy="369332"/>
            <a:chOff x="523875" y="6406634"/>
            <a:chExt cx="2573443" cy="369332"/>
          </a:xfrm>
        </p:grpSpPr>
        <p:sp>
          <p:nvSpPr>
            <p:cNvPr id="18" name="Rectangle 17"/>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69831" y="6406634"/>
              <a:ext cx="2327487" cy="369332"/>
            </a:xfrm>
            <a:prstGeom prst="rect">
              <a:avLst/>
            </a:prstGeom>
            <a:noFill/>
          </p:spPr>
          <p:txBody>
            <a:bodyPr wrap="square" rtlCol="0">
              <a:spAutoFit/>
            </a:bodyPr>
            <a:lstStyle/>
            <a:p>
              <a:r>
                <a:rPr lang="en-US" dirty="0">
                  <a:solidFill>
                    <a:schemeClr val="bg1"/>
                  </a:solidFill>
                </a:rPr>
                <a:t>Theoretical model</a:t>
              </a:r>
            </a:p>
          </p:txBody>
        </p:sp>
      </p:grpSp>
      <p:sp>
        <p:nvSpPr>
          <p:cNvPr id="26" name="TextBox 25">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a:t>Theoretical model</a:t>
            </a:r>
          </a:p>
        </p:txBody>
      </p:sp>
      <p:grpSp>
        <p:nvGrpSpPr>
          <p:cNvPr id="33" name="Group 32">
            <a:extLst>
              <a:ext uri="{FF2B5EF4-FFF2-40B4-BE49-F238E27FC236}">
                <a16:creationId xmlns:a16="http://schemas.microsoft.com/office/drawing/2014/main" id="{DF72A454-0AEA-B835-FAFD-E47F99020A0B}"/>
              </a:ext>
            </a:extLst>
          </p:cNvPr>
          <p:cNvGrpSpPr/>
          <p:nvPr/>
        </p:nvGrpSpPr>
        <p:grpSpPr>
          <a:xfrm>
            <a:off x="4760241" y="2905152"/>
            <a:ext cx="2483643" cy="1226687"/>
            <a:chOff x="4760241" y="2905152"/>
            <a:chExt cx="2483643" cy="1226687"/>
          </a:xfrm>
        </p:grpSpPr>
        <p:sp>
          <p:nvSpPr>
            <p:cNvPr id="31" name="Rectangle 30">
              <a:extLst>
                <a:ext uri="{FF2B5EF4-FFF2-40B4-BE49-F238E27FC236}">
                  <a16:creationId xmlns:a16="http://schemas.microsoft.com/office/drawing/2014/main" id="{39B8D8D7-89CC-D82A-9BD3-0984A7B32A1F}"/>
                </a:ext>
              </a:extLst>
            </p:cNvPr>
            <p:cNvSpPr/>
            <p:nvPr/>
          </p:nvSpPr>
          <p:spPr>
            <a:xfrm>
              <a:off x="4760241" y="2905152"/>
              <a:ext cx="2483643" cy="122668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FD6BB-4A13-AA0E-E6D9-BC0A905738FA}"/>
                    </a:ext>
                  </a:extLst>
                </p:cNvPr>
                <p:cNvSpPr txBox="1"/>
                <p:nvPr/>
              </p:nvSpPr>
              <p:spPr>
                <a:xfrm>
                  <a:off x="4966587" y="2948527"/>
                  <a:ext cx="2070952"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den>
                        </m:f>
                        <m:rad>
                          <m:radPr>
                            <m:degHide m:val="on"/>
                            <m:ctrlPr>
                              <a:rPr lang="en-GB" sz="2400" b="0" i="1" smtClean="0">
                                <a:latin typeface="Cambria Math" panose="02040503050406030204" pitchFamily="18" charset="0"/>
                              </a:rPr>
                            </m:ctrlPr>
                          </m:radPr>
                          <m:deg/>
                          <m:e>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𝜎</m:t>
                                </m:r>
                                <m:r>
                                  <a:rPr lang="en-GB" sz="2400" b="0" i="1" smtClean="0">
                                    <a:latin typeface="Cambria Math" panose="02040503050406030204" pitchFamily="18" charset="0"/>
                                    <a:ea typeface="Cambria Math" panose="02040503050406030204" pitchFamily="18" charset="0"/>
                                  </a:rPr>
                                  <m:t>𝑅𝑇</m:t>
                                </m:r>
                              </m:num>
                              <m:den>
                                <m:r>
                                  <a:rPr lang="en-GB" sz="2400" b="0" i="1" smtClean="0">
                                    <a:latin typeface="Cambria Math" panose="02040503050406030204" pitchFamily="18" charset="0"/>
                                  </a:rPr>
                                  <m:t>𝑃𝑀</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𝑙</m:t>
                                    </m:r>
                                  </m:e>
                                  <m:sup>
                                    <m:r>
                                      <a:rPr lang="en-GB" sz="2400" b="0" i="1" smtClean="0">
                                        <a:latin typeface="Cambria Math" panose="02040503050406030204" pitchFamily="18" charset="0"/>
                                      </a:rPr>
                                      <m:t>3</m:t>
                                    </m:r>
                                  </m:sup>
                                </m:sSup>
                              </m:den>
                            </m:f>
                          </m:e>
                        </m:rad>
                      </m:oMath>
                    </m:oMathPara>
                  </a14:m>
                  <a:endParaRPr lang="en-GB" sz="2400" dirty="0"/>
                </a:p>
              </p:txBody>
            </p:sp>
          </mc:Choice>
          <mc:Fallback xmlns="">
            <p:sp>
              <p:nvSpPr>
                <p:cNvPr id="24" name="TextBox 23">
                  <a:extLst>
                    <a:ext uri="{FF2B5EF4-FFF2-40B4-BE49-F238E27FC236}">
                      <a16:creationId xmlns:a16="http://schemas.microsoft.com/office/drawing/2014/main" xmlns:a14="http://schemas.microsoft.com/office/drawing/2010/main" xmlns="" id="{E9AFD6BB-4A13-AA0E-E6D9-BC0A905738FA}"/>
                    </a:ext>
                  </a:extLst>
                </p:cNvPr>
                <p:cNvSpPr txBox="1">
                  <a:spLocks noRot="1" noChangeAspect="1" noMove="1" noResize="1" noEditPoints="1" noAdjustHandles="1" noChangeArrowheads="1" noChangeShapeType="1" noTextEdit="1"/>
                </p:cNvSpPr>
                <p:nvPr/>
              </p:nvSpPr>
              <p:spPr>
                <a:xfrm>
                  <a:off x="4966587" y="2948527"/>
                  <a:ext cx="2070952" cy="1091196"/>
                </a:xfrm>
                <a:prstGeom prst="rect">
                  <a:avLst/>
                </a:prstGeom>
                <a:blipFill rotWithShape="1">
                  <a:blip r:embed="rId3"/>
                  <a:stretch>
                    <a:fillRect/>
                  </a:stretch>
                </a:blipFill>
              </p:spPr>
              <p:txBody>
                <a:bodyPr/>
                <a:lstStyle/>
                <a:p>
                  <a:r>
                    <a:rPr lang="en-US">
                      <a:noFill/>
                    </a:rPr>
                    <a:t> </a:t>
                  </a:r>
                </a:p>
              </p:txBody>
            </p:sp>
          </mc:Fallback>
        </mc:AlternateContent>
      </p:grpSp>
      <p:sp>
        <p:nvSpPr>
          <p:cNvPr id="30" name="Arrow: Right 29">
            <a:extLst>
              <a:ext uri="{FF2B5EF4-FFF2-40B4-BE49-F238E27FC236}">
                <a16:creationId xmlns:a16="http://schemas.microsoft.com/office/drawing/2014/main" id="{0927DC6B-8660-0431-A468-FDA680043743}"/>
              </a:ext>
            </a:extLst>
          </p:cNvPr>
          <p:cNvSpPr/>
          <p:nvPr/>
        </p:nvSpPr>
        <p:spPr>
          <a:xfrm>
            <a:off x="3617291" y="3375620"/>
            <a:ext cx="630162" cy="2857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BA913E-E89A-EA11-3991-22EF64D015AB}"/>
                  </a:ext>
                </a:extLst>
              </p:cNvPr>
              <p:cNvSpPr txBox="1"/>
              <p:nvPr/>
            </p:nvSpPr>
            <p:spPr>
              <a:xfrm>
                <a:off x="1143706" y="2480124"/>
                <a:ext cx="1485087"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𝑃𝑉</m:t>
                      </m:r>
                      <m:r>
                        <a:rPr lang="en-GB" sz="2400" b="0" i="1" smtClean="0">
                          <a:latin typeface="Cambria Math" panose="02040503050406030204" pitchFamily="18" charset="0"/>
                        </a:rPr>
                        <m:t>=</m:t>
                      </m:r>
                      <m:r>
                        <a:rPr lang="en-GB" sz="2400" b="0" i="1" smtClean="0">
                          <a:latin typeface="Cambria Math" panose="02040503050406030204" pitchFamily="18" charset="0"/>
                        </a:rPr>
                        <m:t>𝑛𝑅𝑇</m:t>
                      </m:r>
                    </m:oMath>
                  </m:oMathPara>
                </a14:m>
                <a:endParaRPr lang="en-GB" sz="2400" b="0" dirty="0"/>
              </a:p>
              <a:p>
                <a:endParaRPr lang="en-GB" sz="2400" dirty="0"/>
              </a:p>
            </p:txBody>
          </p:sp>
        </mc:Choice>
        <mc:Fallback xmlns="">
          <p:sp>
            <p:nvSpPr>
              <p:cNvPr id="3" name="TextBox 2">
                <a:extLst>
                  <a:ext uri="{FF2B5EF4-FFF2-40B4-BE49-F238E27FC236}">
                    <a16:creationId xmlns:a16="http://schemas.microsoft.com/office/drawing/2014/main" id="{9EBA913E-E89A-EA11-3991-22EF64D015AB}"/>
                  </a:ext>
                </a:extLst>
              </p:cNvPr>
              <p:cNvSpPr txBox="1">
                <a:spLocks noRot="1" noChangeAspect="1" noMove="1" noResize="1" noEditPoints="1" noAdjustHandles="1" noChangeArrowheads="1" noChangeShapeType="1" noTextEdit="1"/>
              </p:cNvSpPr>
              <p:nvPr/>
            </p:nvSpPr>
            <p:spPr>
              <a:xfrm>
                <a:off x="1143706" y="2480124"/>
                <a:ext cx="1485087" cy="738664"/>
              </a:xfrm>
              <a:prstGeom prst="rect">
                <a:avLst/>
              </a:prstGeom>
              <a:blipFill>
                <a:blip r:embed="rId4"/>
                <a:stretch>
                  <a:fillRect l="-2469" r="-2469"/>
                </a:stretch>
              </a:blipFill>
            </p:spPr>
            <p:txBody>
              <a:bodyPr/>
              <a:lstStyle/>
              <a:p>
                <a:r>
                  <a:rPr lang="en-US">
                    <a:noFill/>
                  </a:rPr>
                  <a:t> </a:t>
                </a:r>
              </a:p>
            </p:txBody>
          </p:sp>
        </mc:Fallback>
      </mc:AlternateContent>
      <p:grpSp>
        <p:nvGrpSpPr>
          <p:cNvPr id="27" name="Group 26"/>
          <p:cNvGrpSpPr/>
          <p:nvPr/>
        </p:nvGrpSpPr>
        <p:grpSpPr>
          <a:xfrm>
            <a:off x="1131265" y="3276040"/>
            <a:ext cx="1740861" cy="2382964"/>
            <a:chOff x="1143706" y="2945524"/>
            <a:chExt cx="1740861" cy="238296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F52E80-E109-A232-4CA1-63DE7FBD0523}"/>
                    </a:ext>
                  </a:extLst>
                </p:cNvPr>
                <p:cNvSpPr txBox="1"/>
                <p:nvPr/>
              </p:nvSpPr>
              <p:spPr>
                <a:xfrm>
                  <a:off x="1143706" y="2945524"/>
                  <a:ext cx="1634422"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𝑃𝑉</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𝑚</m:t>
                            </m:r>
                          </m:num>
                          <m:den>
                            <m:r>
                              <a:rPr lang="en-GB" sz="2400" b="0" i="1" smtClean="0">
                                <a:latin typeface="Cambria Math" panose="02040503050406030204" pitchFamily="18" charset="0"/>
                              </a:rPr>
                              <m:t>𝑀</m:t>
                            </m:r>
                          </m:den>
                        </m:f>
                        <m:r>
                          <a:rPr lang="en-GB" sz="2400" b="0" i="1" smtClean="0">
                            <a:latin typeface="Cambria Math" panose="02040503050406030204" pitchFamily="18" charset="0"/>
                          </a:rPr>
                          <m:t>𝑅𝑇</m:t>
                        </m:r>
                      </m:oMath>
                    </m:oMathPara>
                  </a14:m>
                  <a:endParaRPr lang="en-GB" sz="2400" dirty="0"/>
                </a:p>
              </p:txBody>
            </p:sp>
          </mc:Choice>
          <mc:Fallback xmlns="">
            <p:sp>
              <p:nvSpPr>
                <p:cNvPr id="8" name="TextBox 7">
                  <a:extLst>
                    <a:ext uri="{FF2B5EF4-FFF2-40B4-BE49-F238E27FC236}">
                      <a16:creationId xmlns:a16="http://schemas.microsoft.com/office/drawing/2014/main" id="{C8F52E80-E109-A232-4CA1-63DE7FBD0523}"/>
                    </a:ext>
                  </a:extLst>
                </p:cNvPr>
                <p:cNvSpPr txBox="1">
                  <a:spLocks noRot="1" noChangeAspect="1" noMove="1" noResize="1" noEditPoints="1" noAdjustHandles="1" noChangeArrowheads="1" noChangeShapeType="1" noTextEdit="1"/>
                </p:cNvSpPr>
                <p:nvPr/>
              </p:nvSpPr>
              <p:spPr>
                <a:xfrm>
                  <a:off x="1143706" y="2945524"/>
                  <a:ext cx="1634422" cy="6301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C82CA2-E637-D882-23DD-0BDAB9AAFAF3}"/>
                    </a:ext>
                  </a:extLst>
                </p:cNvPr>
                <p:cNvSpPr txBox="1"/>
                <p:nvPr/>
              </p:nvSpPr>
              <p:spPr>
                <a:xfrm>
                  <a:off x="1143706" y="3705094"/>
                  <a:ext cx="1740861"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𝑃𝑉</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𝜌</m:t>
                            </m:r>
                            <m:r>
                              <a:rPr lang="en-GB" sz="2400" b="0" i="1" smtClean="0">
                                <a:latin typeface="Cambria Math" panose="02040503050406030204" pitchFamily="18" charset="0"/>
                                <a:ea typeface="Cambria Math" panose="02040503050406030204" pitchFamily="18" charset="0"/>
                              </a:rPr>
                              <m:t>𝑉</m:t>
                            </m:r>
                          </m:num>
                          <m:den>
                            <m:r>
                              <a:rPr lang="en-GB" sz="2400" b="0" i="1" smtClean="0">
                                <a:latin typeface="Cambria Math" panose="02040503050406030204" pitchFamily="18" charset="0"/>
                              </a:rPr>
                              <m:t>𝑀</m:t>
                            </m:r>
                          </m:den>
                        </m:f>
                        <m:r>
                          <a:rPr lang="en-GB" sz="2400" b="0" i="1" smtClean="0">
                            <a:latin typeface="Cambria Math" panose="02040503050406030204" pitchFamily="18" charset="0"/>
                          </a:rPr>
                          <m:t>𝑅𝑇</m:t>
                        </m:r>
                      </m:oMath>
                    </m:oMathPara>
                  </a14:m>
                  <a:endParaRPr lang="en-GB" sz="2400" dirty="0"/>
                </a:p>
              </p:txBody>
            </p:sp>
          </mc:Choice>
          <mc:Fallback xmlns="">
            <p:sp>
              <p:nvSpPr>
                <p:cNvPr id="20" name="TextBox 19">
                  <a:extLst>
                    <a:ext uri="{FF2B5EF4-FFF2-40B4-BE49-F238E27FC236}">
                      <a16:creationId xmlns:a16="http://schemas.microsoft.com/office/drawing/2014/main" id="{D9C82CA2-E637-D882-23DD-0BDAB9AAFAF3}"/>
                    </a:ext>
                  </a:extLst>
                </p:cNvPr>
                <p:cNvSpPr txBox="1">
                  <a:spLocks noRot="1" noChangeAspect="1" noMove="1" noResize="1" noEditPoints="1" noAdjustHandles="1" noChangeArrowheads="1" noChangeShapeType="1" noTextEdit="1"/>
                </p:cNvSpPr>
                <p:nvPr/>
              </p:nvSpPr>
              <p:spPr>
                <a:xfrm>
                  <a:off x="1143706" y="3705094"/>
                  <a:ext cx="1740861" cy="6890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F068096-0D82-1CD0-9A21-16B48C3BA295}"/>
                    </a:ext>
                  </a:extLst>
                </p:cNvPr>
                <p:cNvSpPr txBox="1"/>
                <p:nvPr/>
              </p:nvSpPr>
              <p:spPr>
                <a:xfrm>
                  <a:off x="1178499" y="4639453"/>
                  <a:ext cx="1172885"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𝜌</m:t>
                        </m:r>
                        <m:r>
                          <a:rPr lang="ka-GE" sz="2400" b="0" i="1" smtClean="0">
                            <a:latin typeface="Cambria Math" panose="02040503050406030204" pitchFamily="18" charset="0"/>
                            <a:ea typeface="Cambria Math" panose="02040503050406030204" pitchFamily="18" charset="0"/>
                          </a:rPr>
                          <m:t>= </m:t>
                        </m:r>
                        <m:f>
                          <m:fPr>
                            <m:ctrlPr>
                              <a:rPr lang="ka-GE" sz="2400" b="0" i="1" smtClean="0">
                                <a:latin typeface="Cambria Math"/>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𝑃𝑀</m:t>
                            </m:r>
                          </m:num>
                          <m:den>
                            <m:r>
                              <a:rPr lang="en-GB" sz="2400" b="0" i="1" smtClean="0">
                                <a:latin typeface="Cambria Math" panose="02040503050406030204" pitchFamily="18" charset="0"/>
                                <a:ea typeface="Cambria Math" panose="02040503050406030204" pitchFamily="18" charset="0"/>
                              </a:rPr>
                              <m:t>𝑅𝑇</m:t>
                            </m:r>
                          </m:den>
                        </m:f>
                      </m:oMath>
                    </m:oMathPara>
                  </a14:m>
                  <a:endParaRPr lang="en-GB" sz="2400" dirty="0"/>
                </a:p>
              </p:txBody>
            </p:sp>
          </mc:Choice>
          <mc:Fallback xmlns="">
            <p:sp>
              <p:nvSpPr>
                <p:cNvPr id="22" name="TextBox 21">
                  <a:extLst>
                    <a:ext uri="{FF2B5EF4-FFF2-40B4-BE49-F238E27FC236}">
                      <a16:creationId xmlns:a16="http://schemas.microsoft.com/office/drawing/2014/main" id="{AF068096-0D82-1CD0-9A21-16B48C3BA295}"/>
                    </a:ext>
                  </a:extLst>
                </p:cNvPr>
                <p:cNvSpPr txBox="1">
                  <a:spLocks noRot="1" noChangeAspect="1" noMove="1" noResize="1" noEditPoints="1" noAdjustHandles="1" noChangeArrowheads="1" noChangeShapeType="1" noTextEdit="1"/>
                </p:cNvSpPr>
                <p:nvPr/>
              </p:nvSpPr>
              <p:spPr>
                <a:xfrm>
                  <a:off x="1178499" y="4639453"/>
                  <a:ext cx="1172885" cy="689035"/>
                </a:xfrm>
                <a:prstGeom prst="rect">
                  <a:avLst/>
                </a:prstGeom>
                <a:blipFill>
                  <a:blip r:embed="rId7"/>
                  <a:stretch>
                    <a:fillRect/>
                  </a:stretch>
                </a:blipFill>
              </p:spPr>
              <p:txBody>
                <a:bodyPr/>
                <a:lstStyle/>
                <a:p>
                  <a:r>
                    <a:rPr lang="en-US">
                      <a:noFill/>
                    </a:rPr>
                    <a:t> </a:t>
                  </a:r>
                </a:p>
              </p:txBody>
            </p:sp>
          </mc:Fallback>
        </mc:AlternateContent>
      </p:grpSp>
      <p:cxnSp>
        <p:nvCxnSpPr>
          <p:cNvPr id="42" name="Curved Connector 41"/>
          <p:cNvCxnSpPr>
            <a:stCxn id="44" idx="1"/>
          </p:cNvCxnSpPr>
          <p:nvPr/>
        </p:nvCxnSpPr>
        <p:spPr>
          <a:xfrm rot="10800000" flipV="1">
            <a:off x="2640135" y="1530036"/>
            <a:ext cx="2410354" cy="1164978"/>
          </a:xfrm>
          <a:prstGeom prst="curvedConnector3">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5050489" y="1345370"/>
                <a:ext cx="2091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𝐼𝑑𝑒𝑎𝑙</m:t>
                      </m:r>
                      <m:r>
                        <a:rPr lang="en-US" b="0" i="1" smtClean="0">
                          <a:latin typeface="Cambria Math"/>
                        </a:rPr>
                        <m:t> </m:t>
                      </m:r>
                      <m:r>
                        <a:rPr lang="en-US" b="0" i="1" smtClean="0">
                          <a:latin typeface="Cambria Math"/>
                        </a:rPr>
                        <m:t>𝑎𝑖𝑟</m:t>
                      </m:r>
                      <m:r>
                        <a:rPr lang="en-US" b="0" i="1" smtClean="0">
                          <a:latin typeface="Cambria Math"/>
                        </a:rPr>
                        <m:t> </m:t>
                      </m:r>
                      <m:r>
                        <a:rPr lang="en-US" b="0" i="1" smtClean="0">
                          <a:latin typeface="Cambria Math"/>
                        </a:rPr>
                        <m:t>𝑓𝑜𝑟𝑚𝑢𝑙𝑎</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050489" y="1345370"/>
                <a:ext cx="2091022" cy="369332"/>
              </a:xfrm>
              <a:prstGeom prst="rect">
                <a:avLst/>
              </a:prstGeom>
              <a:blipFill>
                <a:blip r:embed="rId8"/>
                <a:stretch>
                  <a:fillRect b="-13333"/>
                </a:stretch>
              </a:blipFill>
            </p:spPr>
            <p:txBody>
              <a:bodyPr/>
              <a:lstStyle/>
              <a:p>
                <a:r>
                  <a:rPr lang="en-US">
                    <a:noFill/>
                  </a:rPr>
                  <a:t> </a:t>
                </a:r>
              </a:p>
            </p:txBody>
          </p:sp>
        </mc:Fallback>
      </mc:AlternateContent>
      <p:grpSp>
        <p:nvGrpSpPr>
          <p:cNvPr id="54" name="Group 53"/>
          <p:cNvGrpSpPr/>
          <p:nvPr/>
        </p:nvGrpSpPr>
        <p:grpSpPr>
          <a:xfrm>
            <a:off x="9013571" y="2249954"/>
            <a:ext cx="3124958" cy="2130173"/>
            <a:chOff x="7315045" y="1928828"/>
            <a:chExt cx="3124958" cy="2130173"/>
          </a:xfrm>
        </p:grpSpPr>
        <mc:AlternateContent xmlns:mc="http://schemas.openxmlformats.org/markup-compatibility/2006" xmlns:a14="http://schemas.microsoft.com/office/drawing/2010/main">
          <mc:Choice Requires="a14">
            <p:sp>
              <p:nvSpPr>
                <p:cNvPr id="51" name="TextBox 50"/>
                <p:cNvSpPr txBox="1"/>
                <p:nvPr/>
              </p:nvSpPr>
              <p:spPr>
                <a:xfrm>
                  <a:off x="7315045" y="3265105"/>
                  <a:ext cx="31249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𝑅</m:t>
                        </m:r>
                        <m:r>
                          <a:rPr lang="en-US" b="0" i="1" smtClean="0">
                            <a:latin typeface="Cambria Math"/>
                          </a:rPr>
                          <m:t> −</m:t>
                        </m:r>
                        <m:r>
                          <a:rPr lang="en-US" b="0" i="1" smtClean="0">
                            <a:latin typeface="Cambria Math"/>
                          </a:rPr>
                          <m:t>𝑢𝑛𝑖𝑣𝑒𝑟𝑠𝑎𝑙</m:t>
                        </m:r>
                        <m:r>
                          <a:rPr lang="en-US" b="0" i="1" smtClean="0">
                            <a:latin typeface="Cambria Math"/>
                          </a:rPr>
                          <m:t> </m:t>
                        </m:r>
                        <m:r>
                          <a:rPr lang="en-US" b="0" i="1" smtClean="0">
                            <a:latin typeface="Cambria Math"/>
                          </a:rPr>
                          <m:t>𝑔𝑎𝑠</m:t>
                        </m:r>
                        <m:r>
                          <a:rPr lang="en-US" b="0" i="1" smtClean="0">
                            <a:latin typeface="Cambria Math"/>
                          </a:rPr>
                          <m:t> </m:t>
                        </m:r>
                        <m:r>
                          <a:rPr lang="en-US" b="0" i="1" smtClean="0">
                            <a:latin typeface="Cambria Math"/>
                          </a:rPr>
                          <m:t>𝑐𝑜𝑛𝑠𝑡𝑎𝑛𝑡</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315045" y="3265105"/>
                  <a:ext cx="3124958" cy="369332"/>
                </a:xfrm>
                <a:prstGeom prst="rect">
                  <a:avLst/>
                </a:prstGeom>
                <a:blipFill rotWithShape="1">
                  <a:blip r:embed="rId10"/>
                  <a:stretch>
                    <a:fillRect b="-4918"/>
                  </a:stretch>
                </a:blipFill>
              </p:spPr>
              <p:txBody>
                <a:bodyPr/>
                <a:lstStyle/>
                <a:p>
                  <a:r>
                    <a:rPr lang="en-US">
                      <a:noFill/>
                    </a:rPr>
                    <a:t> </a:t>
                  </a:r>
                </a:p>
              </p:txBody>
            </p:sp>
          </mc:Fallback>
        </mc:AlternateContent>
        <p:grpSp>
          <p:nvGrpSpPr>
            <p:cNvPr id="53" name="Group 52"/>
            <p:cNvGrpSpPr/>
            <p:nvPr/>
          </p:nvGrpSpPr>
          <p:grpSpPr>
            <a:xfrm>
              <a:off x="7331015" y="1928828"/>
              <a:ext cx="2932682" cy="2130173"/>
              <a:chOff x="7331015" y="1928828"/>
              <a:chExt cx="2932682" cy="2130173"/>
            </a:xfrm>
          </p:grpSpPr>
          <mc:AlternateContent xmlns:mc="http://schemas.openxmlformats.org/markup-compatibility/2006" xmlns:a14="http://schemas.microsoft.com/office/drawing/2010/main">
            <mc:Choice Requires="a14">
              <p:sp>
                <p:nvSpPr>
                  <p:cNvPr id="47" name="TextBox 46"/>
                  <p:cNvSpPr txBox="1"/>
                  <p:nvPr/>
                </p:nvSpPr>
                <p:spPr>
                  <a:xfrm>
                    <a:off x="7331015" y="1928828"/>
                    <a:ext cx="167360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 −</m:t>
                          </m:r>
                          <m:r>
                            <a:rPr lang="en-US" b="0" i="1" smtClean="0">
                              <a:latin typeface="Cambria Math"/>
                            </a:rPr>
                            <m:t>𝑝𝑟𝑒𝑠𝑠𝑢𝑟𝑒</m:t>
                          </m:r>
                        </m:oMath>
                      </m:oMathPara>
                    </a14:m>
                    <a:endParaRPr lang="en-US" b="0" dirty="0" smtClean="0"/>
                  </a:p>
                  <a:p>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7331015" y="1928828"/>
                    <a:ext cx="1673600" cy="646331"/>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342357" y="2345648"/>
                    <a:ext cx="22331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0" i="1" smtClean="0">
                              <a:latin typeface="Cambria Math"/>
                            </a:rPr>
                            <m:t> −</m:t>
                          </m:r>
                          <m:r>
                            <a:rPr lang="en-US" b="0" i="1" smtClean="0">
                              <a:latin typeface="Cambria Math"/>
                            </a:rPr>
                            <m:t>𝑏𝑢𝑏𝑏𝑙𝑒</m:t>
                          </m:r>
                          <m:r>
                            <a:rPr lang="en-US" b="0" i="1" smtClean="0">
                              <a:latin typeface="Cambria Math"/>
                            </a:rPr>
                            <m:t> </m:t>
                          </m:r>
                          <m:r>
                            <a:rPr lang="en-US" b="0" i="1" smtClean="0">
                              <a:latin typeface="Cambria Math"/>
                            </a:rPr>
                            <m:t>𝑣𝑜𝑙𝑢𝑚𝑒</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342357" y="2345648"/>
                    <a:ext cx="2233112"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333151" y="2798451"/>
                    <a:ext cx="2930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𝑛</m:t>
                          </m:r>
                          <m:r>
                            <a:rPr lang="en-US" b="0" i="1" smtClean="0">
                              <a:latin typeface="Cambria Math"/>
                            </a:rPr>
                            <m:t> −</m:t>
                          </m:r>
                          <m:r>
                            <a:rPr lang="en-US" b="0" i="1" smtClean="0">
                              <a:latin typeface="Cambria Math"/>
                            </a:rPr>
                            <m:t>𝑡h𝑒</m:t>
                          </m:r>
                          <m:r>
                            <a:rPr lang="en-US" b="0" i="1" smtClean="0">
                              <a:latin typeface="Cambria Math"/>
                            </a:rPr>
                            <m:t> </m:t>
                          </m:r>
                          <m:r>
                            <a:rPr lang="en-US" b="0" i="1" smtClean="0">
                              <a:latin typeface="Cambria Math"/>
                            </a:rPr>
                            <m:t>𝑛𝑢𝑚𝑏𝑒𝑟</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𝑚𝑜𝑙𝑒𝑠</m:t>
                          </m:r>
                          <m:r>
                            <a:rPr lang="en-US" b="0" i="1" smtClean="0">
                              <a:latin typeface="Cambria Math"/>
                            </a:rPr>
                            <m:t> </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333151" y="2798451"/>
                    <a:ext cx="2930546" cy="369332"/>
                  </a:xfrm>
                  <a:prstGeom prst="rect">
                    <a:avLst/>
                  </a:prstGeom>
                  <a:blipFill rotWithShape="1">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331152" y="3689669"/>
                    <a:ext cx="20382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𝑇</m:t>
                          </m:r>
                          <m:r>
                            <a:rPr lang="en-US" b="0" i="1" smtClean="0">
                              <a:latin typeface="Cambria Math"/>
                            </a:rPr>
                            <m:t> −</m:t>
                          </m:r>
                          <m:r>
                            <a:rPr lang="en-US" b="0" i="1" smtClean="0">
                              <a:latin typeface="Cambria Math"/>
                            </a:rPr>
                            <m:t>𝑡𝑒𝑚𝑝𝑒𝑟𝑎𝑡𝑢𝑟𝑒</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7331152" y="3689669"/>
                    <a:ext cx="2038250" cy="369332"/>
                  </a:xfrm>
                  <a:prstGeom prst="rect">
                    <a:avLst/>
                  </a:prstGeom>
                  <a:blipFill rotWithShape="1">
                    <a:blip r:embed="rId14"/>
                    <a:stretch>
                      <a:fillRect b="-11667"/>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7" name="TextBox 36"/>
              <p:cNvSpPr txBox="1"/>
              <p:nvPr/>
            </p:nvSpPr>
            <p:spPr>
              <a:xfrm>
                <a:off x="8053658" y="5648211"/>
                <a:ext cx="27964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=20</m:t>
                      </m:r>
                      <m:r>
                        <m:rPr>
                          <m:sty m:val="p"/>
                        </m:rPr>
                        <a:rPr lang="en-US" sz="2400" b="0" i="0" smtClean="0">
                          <a:latin typeface="Cambria Math" panose="02040503050406030204" pitchFamily="18" charset="0"/>
                        </a:rPr>
                        <m:t>lg</m:t>
                      </m:r>
                      <m:r>
                        <a:rPr lang="en-US" sz="2400" b="0" i="1" smtClean="0">
                          <a:latin typeface="Cambria Math" panose="02040503050406030204" pitchFamily="18" charset="0"/>
                        </a:rPr>
                        <m:t>⁡(</m:t>
                      </m:r>
                      <m:r>
                        <m:rPr>
                          <m:nor/>
                        </m:rPr>
                        <a:rPr lang="en-US" sz="2400" b="0" i="0" smtClean="0">
                          <a:latin typeface="Cambria Math" panose="02040503050406030204" pitchFamily="18" charset="0"/>
                        </a:rPr>
                        <m:t>p</m:t>
                      </m:r>
                      <m:r>
                        <m:rPr>
                          <m:nor/>
                        </m:rPr>
                        <a:rPr lang="en-US" sz="2400" b="0" i="0" smtClean="0">
                          <a:latin typeface="Cambria Math" panose="02040503050406030204" pitchFamily="18" charset="0"/>
                        </a:rPr>
                        <m:t>/</m:t>
                      </m:r>
                      <m:r>
                        <m:rPr>
                          <m:nor/>
                        </m:rPr>
                        <a:rPr lang="en-US" sz="2400"/>
                        <m:t>0.00002</m:t>
                      </m:r>
                      <m:r>
                        <m:rPr>
                          <m:nor/>
                        </m:rPr>
                        <a:rPr lang="en-US" sz="2400" b="0" i="0" smtClean="0"/>
                        <m:t>)</m:t>
                      </m:r>
                    </m:oMath>
                  </m:oMathPara>
                </a14:m>
                <a:endParaRPr lang="en-US" sz="2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8053658" y="5648211"/>
                <a:ext cx="2796471" cy="369332"/>
              </a:xfrm>
              <a:prstGeom prst="rect">
                <a:avLst/>
              </a:prstGeom>
              <a:blipFill>
                <a:blip r:embed="rId15"/>
                <a:stretch>
                  <a:fillRect l="-1961" r="-3050" b="-35000"/>
                </a:stretch>
              </a:blipFill>
            </p:spPr>
            <p:txBody>
              <a:bodyPr/>
              <a:lstStyle/>
              <a:p>
                <a:r>
                  <a:rPr lang="en-US">
                    <a:noFill/>
                  </a:rPr>
                  <a:t> </a:t>
                </a:r>
              </a:p>
            </p:txBody>
          </p:sp>
        </mc:Fallback>
      </mc:AlternateContent>
      <p:sp>
        <p:nvSpPr>
          <p:cNvPr id="49" name="Rectangle 48"/>
          <p:cNvSpPr/>
          <p:nvPr/>
        </p:nvSpPr>
        <p:spPr>
          <a:xfrm>
            <a:off x="8848725" y="2065453"/>
            <a:ext cx="3343275" cy="2477580"/>
          </a:xfrm>
          <a:prstGeom prst="rect">
            <a:avLst/>
          </a:prstGeom>
          <a:solidFill>
            <a:schemeClr val="accent1">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flipH="1">
            <a:off x="6505757" y="5020221"/>
            <a:ext cx="6911861" cy="461665"/>
          </a:xfrm>
          <a:prstGeom prst="rect">
            <a:avLst/>
          </a:prstGeom>
          <a:noFill/>
        </p:spPr>
        <p:txBody>
          <a:bodyPr wrap="square" rtlCol="0">
            <a:spAutoFit/>
          </a:bodyPr>
          <a:lstStyle/>
          <a:p>
            <a:r>
              <a:rPr lang="en-US" sz="2400" dirty="0" smtClean="0"/>
              <a:t>How to convert sound pressure to amplitude</a:t>
            </a:r>
            <a:endParaRPr lang="en-US" sz="2400" dirty="0"/>
          </a:p>
        </p:txBody>
      </p:sp>
    </p:spTree>
    <p:extLst>
      <p:ext uri="{BB962C8B-B14F-4D97-AF65-F5344CB8AC3E}">
        <p14:creationId xmlns:p14="http://schemas.microsoft.com/office/powerpoint/2010/main" val="22966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42570" y="1677981"/>
            <a:ext cx="3515156" cy="3970318"/>
          </a:xfrm>
          <a:prstGeom prst="rect">
            <a:avLst/>
          </a:prstGeom>
          <a:noFill/>
        </p:spPr>
        <p:txBody>
          <a:bodyPr wrap="square" rtlCol="0">
            <a:spAutoFit/>
          </a:bodyPr>
          <a:lstStyle/>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What is synovial fluid;</a:t>
            </a:r>
            <a:endParaRPr lang="ka-GE" dirty="0"/>
          </a:p>
          <a:p>
            <a:pPr marL="285750" indent="-285750">
              <a:buFont typeface="Wingdings" panose="05000000000000000000" pitchFamily="2" charset="2"/>
              <a:buChar char="Ø"/>
            </a:pPr>
            <a:endParaRPr lang="ka-GE" dirty="0"/>
          </a:p>
          <a:p>
            <a:pPr marL="285750" indent="-285750">
              <a:buFont typeface="Wingdings" panose="05000000000000000000" pitchFamily="2" charset="2"/>
              <a:buChar char="Ø"/>
            </a:pPr>
            <a:r>
              <a:rPr lang="en-US" dirty="0"/>
              <a:t>Why is popping sound heard;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Resonant frequency</a:t>
            </a:r>
            <a:r>
              <a:rPr lang="ka-GE" dirty="0"/>
              <a:t>;</a:t>
            </a:r>
          </a:p>
          <a:p>
            <a:pPr marL="285750" indent="-285750">
              <a:buFont typeface="Wingdings" panose="05000000000000000000" pitchFamily="2" charset="2"/>
              <a:buChar char="Ø"/>
            </a:pPr>
            <a:endParaRPr lang="ka-GE" dirty="0"/>
          </a:p>
          <a:p>
            <a:pPr marL="285750" indent="-285750">
              <a:buFont typeface="Wingdings" panose="05000000000000000000" pitchFamily="2" charset="2"/>
              <a:buChar char="Ø"/>
            </a:pPr>
            <a:r>
              <a:rPr lang="en-US" dirty="0"/>
              <a:t>Theoretical result</a:t>
            </a:r>
            <a:r>
              <a:rPr lang="ka-GE" dirty="0"/>
              <a:t>;</a:t>
            </a:r>
          </a:p>
          <a:p>
            <a:pPr marL="285750" indent="-285750">
              <a:buFont typeface="Wingdings" panose="05000000000000000000" pitchFamily="2" charset="2"/>
              <a:buChar char="Ø"/>
            </a:pPr>
            <a:endParaRPr lang="ka-GE" dirty="0"/>
          </a:p>
          <a:p>
            <a:pPr marL="285750" indent="-285750">
              <a:buFont typeface="Wingdings" panose="05000000000000000000" pitchFamily="2" charset="2"/>
              <a:buChar char="Ø"/>
            </a:pPr>
            <a:r>
              <a:rPr lang="en-US" dirty="0"/>
              <a:t>Experimental result</a:t>
            </a:r>
            <a:r>
              <a:rPr lang="ka-GE" dirty="0"/>
              <a:t>;</a:t>
            </a:r>
          </a:p>
          <a:p>
            <a:endParaRPr lang="ka-GE" dirty="0"/>
          </a:p>
          <a:p>
            <a:pPr marL="285750" indent="-285750">
              <a:buFont typeface="Wingdings" panose="05000000000000000000" pitchFamily="2" charset="2"/>
              <a:buChar char="Ø"/>
            </a:pPr>
            <a:r>
              <a:rPr lang="en-US" dirty="0"/>
              <a:t>Conclusion</a:t>
            </a:r>
            <a:r>
              <a:rPr lang="ka-GE" dirty="0"/>
              <a:t>.</a:t>
            </a:r>
          </a:p>
          <a:p>
            <a:pPr marL="285750" indent="-285750">
              <a:buFont typeface="Wingdings" panose="05000000000000000000" pitchFamily="2" charset="2"/>
              <a:buChar char="Ø"/>
            </a:pPr>
            <a:endParaRPr lang="ka-GE" dirty="0"/>
          </a:p>
          <a:p>
            <a:pPr marL="285750" indent="-285750">
              <a:buFont typeface="Wingdings" panose="05000000000000000000" pitchFamily="2" charset="2"/>
              <a:buChar char="Ø"/>
            </a:pPr>
            <a:endParaRPr lang="en-US" dirty="0"/>
          </a:p>
        </p:txBody>
      </p:sp>
      <p:sp>
        <p:nvSpPr>
          <p:cNvPr id="12" name="TextBox 11"/>
          <p:cNvSpPr txBox="1"/>
          <p:nvPr/>
        </p:nvSpPr>
        <p:spPr>
          <a:xfrm>
            <a:off x="4258001" y="134774"/>
            <a:ext cx="3254188" cy="523220"/>
          </a:xfrm>
          <a:prstGeom prst="rect">
            <a:avLst/>
          </a:prstGeom>
          <a:noFill/>
        </p:spPr>
        <p:txBody>
          <a:bodyPr wrap="square" rtlCol="0">
            <a:spAutoFit/>
          </a:bodyPr>
          <a:lstStyle/>
          <a:p>
            <a:pPr algn="ctr"/>
            <a:r>
              <a:rPr lang="en-US" sz="2800" dirty="0"/>
              <a:t>Presentation plan</a:t>
            </a:r>
          </a:p>
        </p:txBody>
      </p:sp>
      <p:pic>
        <p:nvPicPr>
          <p:cNvPr id="13" name="Picture 2" descr="Knuckle cracking: Annoying and harmful, or just annoying? - Harvard Heal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948" y="1943956"/>
            <a:ext cx="4738781" cy="3161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2FE359-7FB0-8F40-24C9-0A6F7B29EE1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2613420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578893" y="59541"/>
            <a:ext cx="8848165" cy="523220"/>
          </a:xfrm>
          <a:prstGeom prst="rect">
            <a:avLst/>
          </a:prstGeom>
          <a:noFill/>
        </p:spPr>
        <p:txBody>
          <a:bodyPr wrap="square" rtlCol="0">
            <a:spAutoFit/>
          </a:bodyPr>
          <a:lstStyle/>
          <a:p>
            <a:pPr algn="ctr"/>
            <a:r>
              <a:rPr lang="en-US" sz="2800" dirty="0"/>
              <a:t>Fluid between the bones</a:t>
            </a:r>
          </a:p>
        </p:txBody>
      </p:sp>
      <p:grpSp>
        <p:nvGrpSpPr>
          <p:cNvPr id="30" name="Group 29"/>
          <p:cNvGrpSpPr/>
          <p:nvPr/>
        </p:nvGrpSpPr>
        <p:grpSpPr>
          <a:xfrm>
            <a:off x="1429899" y="1404264"/>
            <a:ext cx="9146152" cy="4049471"/>
            <a:chOff x="1429899" y="1404264"/>
            <a:chExt cx="9146152" cy="4049471"/>
          </a:xfrm>
        </p:grpSpPr>
        <p:grpSp>
          <p:nvGrpSpPr>
            <p:cNvPr id="17" name="Group 16"/>
            <p:cNvGrpSpPr/>
            <p:nvPr/>
          </p:nvGrpSpPr>
          <p:grpSpPr>
            <a:xfrm>
              <a:off x="1429899" y="1404264"/>
              <a:ext cx="9146152" cy="4049471"/>
              <a:chOff x="1429899" y="1404264"/>
              <a:chExt cx="9146152" cy="4049471"/>
            </a:xfrm>
          </p:grpSpPr>
          <p:grpSp>
            <p:nvGrpSpPr>
              <p:cNvPr id="37" name="Group 36">
                <a:extLst>
                  <a:ext uri="{FF2B5EF4-FFF2-40B4-BE49-F238E27FC236}">
                    <a16:creationId xmlns:a16="http://schemas.microsoft.com/office/drawing/2014/main" id="{ECE62096-EE16-D716-1F38-28385ED0B89B}"/>
                  </a:ext>
                </a:extLst>
              </p:cNvPr>
              <p:cNvGrpSpPr/>
              <p:nvPr/>
            </p:nvGrpSpPr>
            <p:grpSpPr>
              <a:xfrm>
                <a:off x="1429899" y="1404264"/>
                <a:ext cx="9146152" cy="4049471"/>
                <a:chOff x="763224" y="1404264"/>
                <a:chExt cx="9146152" cy="4049471"/>
              </a:xfrm>
            </p:grpSpPr>
            <p:pic>
              <p:nvPicPr>
                <p:cNvPr id="38" name="Picture 2" descr="What is Synovial Fluid? - Mobility Health">
                  <a:extLst>
                    <a:ext uri="{FF2B5EF4-FFF2-40B4-BE49-F238E27FC236}">
                      <a16:creationId xmlns:a16="http://schemas.microsoft.com/office/drawing/2014/main" id="{5CC5DB10-3E76-4EDC-2A53-067C53805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13"/>
                <a:stretch/>
              </p:blipFill>
              <p:spPr bwMode="auto">
                <a:xfrm>
                  <a:off x="763224" y="1404264"/>
                  <a:ext cx="6691871" cy="40494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E2D4C857-39DE-A393-C306-16D6E2F2A73C}"/>
                    </a:ext>
                  </a:extLst>
                </p:cNvPr>
                <p:cNvCxnSpPr/>
                <p:nvPr/>
              </p:nvCxnSpPr>
              <p:spPr>
                <a:xfrm flipV="1">
                  <a:off x="6096000" y="1993692"/>
                  <a:ext cx="2718216" cy="1435307"/>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59C33A41-497A-B653-7429-1BCE48CE2477}"/>
                    </a:ext>
                  </a:extLst>
                </p:cNvPr>
                <p:cNvCxnSpPr/>
                <p:nvPr/>
              </p:nvCxnSpPr>
              <p:spPr>
                <a:xfrm>
                  <a:off x="6096000" y="3428999"/>
                  <a:ext cx="2778177"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AD860364-F586-BA7C-EC84-2BBCE544B797}"/>
                    </a:ext>
                  </a:extLst>
                </p:cNvPr>
                <p:cNvCxnSpPr/>
                <p:nvPr/>
              </p:nvCxnSpPr>
              <p:spPr>
                <a:xfrm>
                  <a:off x="6096000" y="3428999"/>
                  <a:ext cx="2778177" cy="1532745"/>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90FB91-1B54-9D04-685B-756F82104A0D}"/>
                        </a:ext>
                      </a:extLst>
                    </p:cNvPr>
                    <p:cNvSpPr txBox="1"/>
                    <p:nvPr/>
                  </p:nvSpPr>
                  <p:spPr>
                    <a:xfrm>
                      <a:off x="9022403" y="1685915"/>
                      <a:ext cx="50302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𝑁</m:t>
                            </m:r>
                          </m:oMath>
                        </m:oMathPara>
                      </a14:m>
                      <a:endParaRPr lang="en-GB" sz="4000" dirty="0"/>
                    </a:p>
                  </p:txBody>
                </p:sp>
              </mc:Choice>
              <mc:Fallback xmlns="">
                <p:sp>
                  <p:nvSpPr>
                    <p:cNvPr id="17" name="TextBox 16">
                      <a:extLst>
                        <a:ext uri="{FF2B5EF4-FFF2-40B4-BE49-F238E27FC236}">
                          <a16:creationId xmlns:a16="http://schemas.microsoft.com/office/drawing/2014/main" id="{B290FB91-1B54-9D04-685B-756F82104A0D}"/>
                        </a:ext>
                      </a:extLst>
                    </p:cNvPr>
                    <p:cNvSpPr txBox="1">
                      <a:spLocks noRot="1" noChangeAspect="1" noMove="1" noResize="1" noEditPoints="1" noAdjustHandles="1" noChangeArrowheads="1" noChangeShapeType="1" noTextEdit="1"/>
                    </p:cNvSpPr>
                    <p:nvPr/>
                  </p:nvSpPr>
                  <p:spPr>
                    <a:xfrm>
                      <a:off x="9022403" y="1685915"/>
                      <a:ext cx="503023"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DC32FD7-7444-8032-8C39-58437D412161}"/>
                        </a:ext>
                      </a:extLst>
                    </p:cNvPr>
                    <p:cNvSpPr txBox="1"/>
                    <p:nvPr/>
                  </p:nvSpPr>
                  <p:spPr>
                    <a:xfrm>
                      <a:off x="9073827" y="3116829"/>
                      <a:ext cx="44416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𝐶</m:t>
                            </m:r>
                          </m:oMath>
                        </m:oMathPara>
                      </a14:m>
                      <a:endParaRPr lang="en-GB" sz="3600" dirty="0"/>
                    </a:p>
                  </p:txBody>
                </p:sp>
              </mc:Choice>
              <mc:Fallback xmlns="">
                <p:sp>
                  <p:nvSpPr>
                    <p:cNvPr id="19" name="TextBox 18">
                      <a:extLst>
                        <a:ext uri="{FF2B5EF4-FFF2-40B4-BE49-F238E27FC236}">
                          <a16:creationId xmlns:a16="http://schemas.microsoft.com/office/drawing/2014/main" id="{FDC32FD7-7444-8032-8C39-58437D412161}"/>
                        </a:ext>
                      </a:extLst>
                    </p:cNvPr>
                    <p:cNvSpPr txBox="1">
                      <a:spLocks noRot="1" noChangeAspect="1" noMove="1" noResize="1" noEditPoints="1" noAdjustHandles="1" noChangeArrowheads="1" noChangeShapeType="1" noTextEdit="1"/>
                    </p:cNvSpPr>
                    <p:nvPr/>
                  </p:nvSpPr>
                  <p:spPr>
                    <a:xfrm>
                      <a:off x="9073827" y="3116829"/>
                      <a:ext cx="444161"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769BCC9-646E-7FAB-A1B2-D022FDC7FED7}"/>
                        </a:ext>
                      </a:extLst>
                    </p:cNvPr>
                    <p:cNvSpPr txBox="1"/>
                    <p:nvPr/>
                  </p:nvSpPr>
                  <p:spPr>
                    <a:xfrm>
                      <a:off x="9022403" y="4684745"/>
                      <a:ext cx="88697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600" i="1" smtClean="0">
                                    <a:latin typeface="Cambria Math" panose="02040503050406030204" pitchFamily="18" charset="0"/>
                                  </a:rPr>
                                </m:ctrlPr>
                              </m:sSubPr>
                              <m:e>
                                <m:r>
                                  <a:rPr lang="en-GB" sz="3600" b="0" i="1" smtClean="0">
                                    <a:latin typeface="Cambria Math" panose="02040503050406030204" pitchFamily="18" charset="0"/>
                                  </a:rPr>
                                  <m:t>𝐶𝑂</m:t>
                                </m:r>
                              </m:e>
                              <m:sub>
                                <m:r>
                                  <a:rPr lang="en-GB" sz="3600" b="0" i="1" smtClean="0">
                                    <a:latin typeface="Cambria Math" panose="02040503050406030204" pitchFamily="18" charset="0"/>
                                  </a:rPr>
                                  <m:t>2</m:t>
                                </m:r>
                              </m:sub>
                            </m:sSub>
                          </m:oMath>
                        </m:oMathPara>
                      </a14:m>
                      <a:endParaRPr lang="en-GB" sz="3600" dirty="0"/>
                    </a:p>
                  </p:txBody>
                </p:sp>
              </mc:Choice>
              <mc:Fallback xmlns="">
                <p:sp>
                  <p:nvSpPr>
                    <p:cNvPr id="21" name="TextBox 20">
                      <a:extLst>
                        <a:ext uri="{FF2B5EF4-FFF2-40B4-BE49-F238E27FC236}">
                          <a16:creationId xmlns:a16="http://schemas.microsoft.com/office/drawing/2014/main" id="{B769BCC9-646E-7FAB-A1B2-D022FDC7FED7}"/>
                        </a:ext>
                      </a:extLst>
                    </p:cNvPr>
                    <p:cNvSpPr txBox="1">
                      <a:spLocks noRot="1" noChangeAspect="1" noMove="1" noResize="1" noEditPoints="1" noAdjustHandles="1" noChangeArrowheads="1" noChangeShapeType="1" noTextEdit="1"/>
                    </p:cNvSpPr>
                    <p:nvPr/>
                  </p:nvSpPr>
                  <p:spPr>
                    <a:xfrm>
                      <a:off x="9022403" y="4684745"/>
                      <a:ext cx="886973" cy="553998"/>
                    </a:xfrm>
                    <a:prstGeom prst="rect">
                      <a:avLst/>
                    </a:prstGeom>
                    <a:blipFill>
                      <a:blip r:embed="rId7"/>
                      <a:stretch>
                        <a:fillRect/>
                      </a:stretch>
                    </a:blipFill>
                  </p:spPr>
                  <p:txBody>
                    <a:bodyPr/>
                    <a:lstStyle/>
                    <a:p>
                      <a:r>
                        <a:rPr lang="en-GB">
                          <a:noFill/>
                        </a:rPr>
                        <a:t> </a:t>
                      </a:r>
                    </a:p>
                  </p:txBody>
                </p:sp>
              </mc:Fallback>
            </mc:AlternateContent>
          </p:grpSp>
          <p:sp>
            <p:nvSpPr>
              <p:cNvPr id="2" name="Rectangle 1"/>
              <p:cNvSpPr/>
              <p:nvPr/>
            </p:nvSpPr>
            <p:spPr>
              <a:xfrm>
                <a:off x="1578893" y="1685915"/>
                <a:ext cx="678532"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Bone</a:t>
                </a:r>
              </a:p>
            </p:txBody>
          </p:sp>
          <p:sp>
            <p:nvSpPr>
              <p:cNvPr id="12" name="Rectangle 11"/>
              <p:cNvSpPr/>
              <p:nvPr/>
            </p:nvSpPr>
            <p:spPr>
              <a:xfrm>
                <a:off x="1578892" y="2559493"/>
                <a:ext cx="1172455"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Ligament</a:t>
                </a:r>
              </a:p>
            </p:txBody>
          </p:sp>
          <p:sp>
            <p:nvSpPr>
              <p:cNvPr id="13" name="Rectangle 12"/>
              <p:cNvSpPr/>
              <p:nvPr/>
            </p:nvSpPr>
            <p:spPr>
              <a:xfrm>
                <a:off x="1578892" y="2992180"/>
                <a:ext cx="1126207"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Cartilage</a:t>
                </a:r>
              </a:p>
            </p:txBody>
          </p:sp>
          <p:sp>
            <p:nvSpPr>
              <p:cNvPr id="14" name="Rectangle 13"/>
              <p:cNvSpPr/>
              <p:nvPr/>
            </p:nvSpPr>
            <p:spPr>
              <a:xfrm>
                <a:off x="1668251" y="3475049"/>
                <a:ext cx="1494049"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Synovial fluid</a:t>
                </a:r>
              </a:p>
            </p:txBody>
          </p:sp>
          <p:sp>
            <p:nvSpPr>
              <p:cNvPr id="15" name="Rectangle 14"/>
              <p:cNvSpPr/>
              <p:nvPr/>
            </p:nvSpPr>
            <p:spPr>
              <a:xfrm>
                <a:off x="1639676" y="4779280"/>
                <a:ext cx="678532"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Bone</a:t>
                </a:r>
              </a:p>
            </p:txBody>
          </p:sp>
          <p:sp>
            <p:nvSpPr>
              <p:cNvPr id="16" name="Rectangle 15"/>
              <p:cNvSpPr/>
              <p:nvPr/>
            </p:nvSpPr>
            <p:spPr>
              <a:xfrm>
                <a:off x="1429899" y="3954188"/>
                <a:ext cx="2379874" cy="30777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Synovial membrane</a:t>
                </a:r>
              </a:p>
            </p:txBody>
          </p:sp>
          <p:cxnSp>
            <p:nvCxnSpPr>
              <p:cNvPr id="4" name="Straight Connector 3"/>
              <p:cNvCxnSpPr/>
              <p:nvPr/>
            </p:nvCxnSpPr>
            <p:spPr>
              <a:xfrm>
                <a:off x="2266950" y="1868378"/>
                <a:ext cx="2619375"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V="1">
                <a:off x="2743200" y="2713381"/>
                <a:ext cx="1676400" cy="2722"/>
              </a:xfrm>
              <a:prstGeom prst="line">
                <a:avLst/>
              </a:prstGeom>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V="1">
                <a:off x="2705099" y="3157071"/>
                <a:ext cx="2447926" cy="1"/>
              </a:xfrm>
              <a:prstGeom prst="line">
                <a:avLst/>
              </a:prstGeom>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3228975" y="3638462"/>
                <a:ext cx="1657350" cy="0"/>
              </a:xfrm>
              <a:prstGeom prst="line">
                <a:avLst/>
              </a:prstGeom>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3843337" y="4108076"/>
                <a:ext cx="652463" cy="0"/>
              </a:xfrm>
              <a:prstGeom prst="line">
                <a:avLst/>
              </a:prstGeom>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2318208" y="4933168"/>
                <a:ext cx="2457626" cy="0"/>
              </a:xfrm>
              <a:prstGeom prst="line">
                <a:avLst/>
              </a:prstGeom>
              <a:ln/>
            </p:spPr>
            <p:style>
              <a:lnRef idx="3">
                <a:schemeClr val="dk1"/>
              </a:lnRef>
              <a:fillRef idx="0">
                <a:schemeClr val="dk1"/>
              </a:fillRef>
              <a:effectRef idx="2">
                <a:schemeClr val="dk1"/>
              </a:effectRef>
              <a:fontRef idx="minor">
                <a:schemeClr val="tx1"/>
              </a:fontRef>
            </p:style>
          </p:cxnSp>
        </p:grpSp>
        <p:cxnSp>
          <p:nvCxnSpPr>
            <p:cNvPr id="32" name="Straight Connector 31"/>
            <p:cNvCxnSpPr/>
            <p:nvPr/>
          </p:nvCxnSpPr>
          <p:spPr>
            <a:xfrm>
              <a:off x="3957637" y="1504950"/>
              <a:ext cx="0" cy="3906728"/>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3957637" y="1504950"/>
              <a:ext cx="3776663" cy="0"/>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a:off x="3957637" y="5411678"/>
              <a:ext cx="3776663" cy="0"/>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7724775" y="1525478"/>
              <a:ext cx="0" cy="3886200"/>
            </a:xfrm>
            <a:prstGeom prst="line">
              <a:avLst/>
            </a:prstGeom>
            <a:ln/>
          </p:spPr>
          <p:style>
            <a:lnRef idx="3">
              <a:schemeClr val="dk1"/>
            </a:lnRef>
            <a:fillRef idx="0">
              <a:schemeClr val="dk1"/>
            </a:fillRef>
            <a:effectRef idx="2">
              <a:schemeClr val="dk1"/>
            </a:effectRef>
            <a:fontRef idx="minor">
              <a:schemeClr val="tx1"/>
            </a:fontRef>
          </p:style>
        </p:cxnSp>
      </p:grpSp>
      <p:grpSp>
        <p:nvGrpSpPr>
          <p:cNvPr id="34" name="Group 33"/>
          <p:cNvGrpSpPr/>
          <p:nvPr/>
        </p:nvGrpSpPr>
        <p:grpSpPr>
          <a:xfrm>
            <a:off x="523875" y="6406634"/>
            <a:ext cx="2352675" cy="369332"/>
            <a:chOff x="523875" y="6406634"/>
            <a:chExt cx="2352675" cy="369332"/>
          </a:xfrm>
        </p:grpSpPr>
        <p:sp>
          <p:nvSpPr>
            <p:cNvPr id="33" name="Rectangle 32"/>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49063" y="6406634"/>
              <a:ext cx="232748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49" name="Group 48"/>
          <p:cNvGrpSpPr/>
          <p:nvPr/>
        </p:nvGrpSpPr>
        <p:grpSpPr>
          <a:xfrm>
            <a:off x="3362325" y="6416159"/>
            <a:ext cx="2483643" cy="369332"/>
            <a:chOff x="3362325" y="6416159"/>
            <a:chExt cx="2483643" cy="369332"/>
          </a:xfrm>
        </p:grpSpPr>
        <p:sp>
          <p:nvSpPr>
            <p:cNvPr id="48" name="Rectangle 47"/>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54" name="Group 53"/>
          <p:cNvGrpSpPr/>
          <p:nvPr/>
        </p:nvGrpSpPr>
        <p:grpSpPr>
          <a:xfrm>
            <a:off x="6365082" y="6416159"/>
            <a:ext cx="2483643" cy="369332"/>
            <a:chOff x="6365082" y="6416159"/>
            <a:chExt cx="2483643" cy="369332"/>
          </a:xfrm>
        </p:grpSpPr>
        <p:sp>
          <p:nvSpPr>
            <p:cNvPr id="51" name="Rectangle 50"/>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55" name="Group 54"/>
          <p:cNvGrpSpPr/>
          <p:nvPr/>
        </p:nvGrpSpPr>
        <p:grpSpPr>
          <a:xfrm>
            <a:off x="9334229" y="6410325"/>
            <a:ext cx="2483643" cy="369332"/>
            <a:chOff x="9334229" y="6410325"/>
            <a:chExt cx="2483643" cy="369332"/>
          </a:xfrm>
        </p:grpSpPr>
        <p:sp>
          <p:nvSpPr>
            <p:cNvPr id="52" name="Rectangle 51"/>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pic>
        <p:nvPicPr>
          <p:cNvPr id="56" name="Picture 55">
            <a:extLst>
              <a:ext uri="{FF2B5EF4-FFF2-40B4-BE49-F238E27FC236}">
                <a16:creationId xmlns:a16="http://schemas.microsoft.com/office/drawing/2014/main" id="{0C2FE359-7FB0-8F40-24C9-0A6F7B29EE1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31320939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a:t>Explanation of the phenomenon</a:t>
            </a:r>
          </a:p>
        </p:txBody>
      </p:sp>
      <p:grpSp>
        <p:nvGrpSpPr>
          <p:cNvPr id="24" name="Group 23">
            <a:extLst>
              <a:ext uri="{FF2B5EF4-FFF2-40B4-BE49-F238E27FC236}">
                <a16:creationId xmlns:a16="http://schemas.microsoft.com/office/drawing/2014/main" id="{4252FB40-6EA5-3B6C-3775-1482FA4BC076}"/>
              </a:ext>
            </a:extLst>
          </p:cNvPr>
          <p:cNvGrpSpPr/>
          <p:nvPr/>
        </p:nvGrpSpPr>
        <p:grpSpPr>
          <a:xfrm>
            <a:off x="555573" y="1357802"/>
            <a:ext cx="5908728" cy="4725498"/>
            <a:chOff x="707976" y="757459"/>
            <a:chExt cx="6190939" cy="5343082"/>
          </a:xfrm>
        </p:grpSpPr>
        <p:grpSp>
          <p:nvGrpSpPr>
            <p:cNvPr id="26" name="Group 25">
              <a:extLst>
                <a:ext uri="{FF2B5EF4-FFF2-40B4-BE49-F238E27FC236}">
                  <a16:creationId xmlns:a16="http://schemas.microsoft.com/office/drawing/2014/main" id="{37142C3B-3C4B-397F-C649-1F6F1A1B2B4A}"/>
                </a:ext>
              </a:extLst>
            </p:cNvPr>
            <p:cNvGrpSpPr/>
            <p:nvPr/>
          </p:nvGrpSpPr>
          <p:grpSpPr>
            <a:xfrm>
              <a:off x="707976" y="757459"/>
              <a:ext cx="6190939" cy="5343082"/>
              <a:chOff x="3073915" y="1222109"/>
              <a:chExt cx="6190939" cy="5343082"/>
            </a:xfrm>
          </p:grpSpPr>
          <p:sp>
            <p:nvSpPr>
              <p:cNvPr id="30" name="Rectangle 29">
                <a:extLst>
                  <a:ext uri="{FF2B5EF4-FFF2-40B4-BE49-F238E27FC236}">
                    <a16:creationId xmlns:a16="http://schemas.microsoft.com/office/drawing/2014/main" id="{BD00821C-B658-9E16-37A6-BB37A5970821}"/>
                  </a:ext>
                </a:extLst>
              </p:cNvPr>
              <p:cNvSpPr/>
              <p:nvPr/>
            </p:nvSpPr>
            <p:spPr>
              <a:xfrm>
                <a:off x="9034580" y="3413985"/>
                <a:ext cx="230274" cy="4084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1" name="Picture 2" descr="Joints and popping sound. Physiological Mechanism of cavitation. Joints and popping sound. Physiological Mechanism of cavitation. manipulate the joint we will get sound this is rapid movement of gas bubbles within the synovial solution. Cracking joint Knuckle stock vector">
                <a:extLst>
                  <a:ext uri="{FF2B5EF4-FFF2-40B4-BE49-F238E27FC236}">
                    <a16:creationId xmlns:a16="http://schemas.microsoft.com/office/drawing/2014/main" id="{B49748F0-E9A1-267B-A8A5-A1C601072B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64" t="17119" r="4462" b="4971"/>
              <a:stretch/>
            </p:blipFill>
            <p:spPr bwMode="auto">
              <a:xfrm>
                <a:off x="3073915" y="1222109"/>
                <a:ext cx="6190939" cy="534308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1583819-97CA-B0C7-495F-CA2F55C6FD3D}"/>
                  </a:ext>
                </a:extLst>
              </p:cNvPr>
              <p:cNvSpPr/>
              <p:nvPr/>
            </p:nvSpPr>
            <p:spPr>
              <a:xfrm>
                <a:off x="5725431" y="2834679"/>
                <a:ext cx="961696" cy="166326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Rectangle 32">
                <a:extLst>
                  <a:ext uri="{FF2B5EF4-FFF2-40B4-BE49-F238E27FC236}">
                    <a16:creationId xmlns:a16="http://schemas.microsoft.com/office/drawing/2014/main" id="{5001880C-59FE-988D-F677-AB3E8B5098CC}"/>
                  </a:ext>
                </a:extLst>
              </p:cNvPr>
              <p:cNvSpPr/>
              <p:nvPr/>
            </p:nvSpPr>
            <p:spPr>
              <a:xfrm>
                <a:off x="5703191" y="3857797"/>
                <a:ext cx="961695" cy="26111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Rectangle 33">
                <a:extLst>
                  <a:ext uri="{FF2B5EF4-FFF2-40B4-BE49-F238E27FC236}">
                    <a16:creationId xmlns:a16="http://schemas.microsoft.com/office/drawing/2014/main" id="{E581CFDA-A08D-2CD9-CE94-42606EB82422}"/>
                  </a:ext>
                </a:extLst>
              </p:cNvPr>
              <p:cNvSpPr/>
              <p:nvPr/>
            </p:nvSpPr>
            <p:spPr>
              <a:xfrm>
                <a:off x="5322441" y="1757548"/>
                <a:ext cx="1600605" cy="77667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Rectangle 34">
                <a:extLst>
                  <a:ext uri="{FF2B5EF4-FFF2-40B4-BE49-F238E27FC236}">
                    <a16:creationId xmlns:a16="http://schemas.microsoft.com/office/drawing/2014/main" id="{B6733338-455A-17BF-975D-6B9EDF04B6C6}"/>
                  </a:ext>
                </a:extLst>
              </p:cNvPr>
              <p:cNvSpPr/>
              <p:nvPr/>
            </p:nvSpPr>
            <p:spPr>
              <a:xfrm>
                <a:off x="3165820" y="1851879"/>
                <a:ext cx="677884" cy="58801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7" name="Rectangle 26">
              <a:extLst>
                <a:ext uri="{FF2B5EF4-FFF2-40B4-BE49-F238E27FC236}">
                  <a16:creationId xmlns:a16="http://schemas.microsoft.com/office/drawing/2014/main" id="{7E6D04BE-3688-214F-2AB6-B8268ECAFAC5}"/>
                </a:ext>
              </a:extLst>
            </p:cNvPr>
            <p:cNvSpPr/>
            <p:nvPr/>
          </p:nvSpPr>
          <p:spPr>
            <a:xfrm>
              <a:off x="3890410" y="2200295"/>
              <a:ext cx="684275" cy="37031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8" name="Rectangle 27">
              <a:extLst>
                <a:ext uri="{FF2B5EF4-FFF2-40B4-BE49-F238E27FC236}">
                  <a16:creationId xmlns:a16="http://schemas.microsoft.com/office/drawing/2014/main" id="{64016E39-E9E3-E302-6471-E7BE3F700E40}"/>
                </a:ext>
              </a:extLst>
            </p:cNvPr>
            <p:cNvSpPr/>
            <p:nvPr/>
          </p:nvSpPr>
          <p:spPr>
            <a:xfrm>
              <a:off x="3264453" y="2818860"/>
              <a:ext cx="684275" cy="37031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 name="Rectangle 28">
              <a:extLst>
                <a:ext uri="{FF2B5EF4-FFF2-40B4-BE49-F238E27FC236}">
                  <a16:creationId xmlns:a16="http://schemas.microsoft.com/office/drawing/2014/main" id="{8D563C3C-60F6-6394-E5E3-F506FDB81414}"/>
                </a:ext>
              </a:extLst>
            </p:cNvPr>
            <p:cNvSpPr/>
            <p:nvPr/>
          </p:nvSpPr>
          <p:spPr>
            <a:xfrm>
              <a:off x="6138135" y="1508923"/>
              <a:ext cx="684275" cy="37031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36" name="3045183-inline-mrijoint1">
            <a:hlinkClick r:id="" action="ppaction://media"/>
            <a:extLst>
              <a:ext uri="{FF2B5EF4-FFF2-40B4-BE49-F238E27FC236}">
                <a16:creationId xmlns:a16="http://schemas.microsoft.com/office/drawing/2014/main" id="{5CCCA9D6-3B42-1958-3007-151D3DB071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52017" y="2244220"/>
            <a:ext cx="5374515" cy="3267165"/>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5" name="Group 14"/>
          <p:cNvGrpSpPr/>
          <p:nvPr/>
        </p:nvGrpSpPr>
        <p:grpSpPr>
          <a:xfrm>
            <a:off x="523875" y="6406634"/>
            <a:ext cx="2352675" cy="369332"/>
            <a:chOff x="523875" y="6406634"/>
            <a:chExt cx="2352675" cy="369332"/>
          </a:xfrm>
        </p:grpSpPr>
        <p:sp>
          <p:nvSpPr>
            <p:cNvPr id="16" name="Rectangle 15"/>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9063" y="6406634"/>
              <a:ext cx="232748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8" name="Group 17"/>
          <p:cNvGrpSpPr/>
          <p:nvPr/>
        </p:nvGrpSpPr>
        <p:grpSpPr>
          <a:xfrm>
            <a:off x="3362325" y="6416159"/>
            <a:ext cx="2483643" cy="369332"/>
            <a:chOff x="3362325" y="6416159"/>
            <a:chExt cx="2483643" cy="369332"/>
          </a:xfrm>
        </p:grpSpPr>
        <p:sp>
          <p:nvSpPr>
            <p:cNvPr id="20" name="Rectangle 19"/>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22" name="Group 21"/>
          <p:cNvGrpSpPr/>
          <p:nvPr/>
        </p:nvGrpSpPr>
        <p:grpSpPr>
          <a:xfrm>
            <a:off x="6365082" y="6416159"/>
            <a:ext cx="2483643" cy="369332"/>
            <a:chOff x="6365082" y="6416159"/>
            <a:chExt cx="2483643" cy="369332"/>
          </a:xfrm>
        </p:grpSpPr>
        <p:sp>
          <p:nvSpPr>
            <p:cNvPr id="23" name="Rectangle 22"/>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37" name="Group 36"/>
          <p:cNvGrpSpPr/>
          <p:nvPr/>
        </p:nvGrpSpPr>
        <p:grpSpPr>
          <a:xfrm>
            <a:off x="9334229" y="6410325"/>
            <a:ext cx="2483643" cy="369332"/>
            <a:chOff x="9334229" y="6410325"/>
            <a:chExt cx="2483643" cy="369332"/>
          </a:xfrm>
        </p:grpSpPr>
        <p:sp>
          <p:nvSpPr>
            <p:cNvPr id="38" name="Rectangle 37"/>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pic>
        <p:nvPicPr>
          <p:cNvPr id="40" name="Picture 39">
            <a:extLst>
              <a:ext uri="{FF2B5EF4-FFF2-40B4-BE49-F238E27FC236}">
                <a16:creationId xmlns:a16="http://schemas.microsoft.com/office/drawing/2014/main" id="{0C2FE359-7FB0-8F40-24C9-0A6F7B29EE1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150386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6"/>
                                        </p:tgtEl>
                                      </p:cBhvr>
                                    </p:cmd>
                                  </p:childTnLst>
                                </p:cTn>
                              </p:par>
                            </p:childTnLst>
                          </p:cTn>
                        </p:par>
                      </p:childTnLst>
                    </p:cTn>
                  </p:par>
                </p:childTnLst>
              </p:cTn>
              <p:nextCondLst>
                <p:cond evt="onClick" delay="0">
                  <p:tgtEl>
                    <p:spTgt spid="36"/>
                  </p:tgtEl>
                </p:cond>
              </p:nextCondLst>
            </p:seq>
            <p:video>
              <p:cMediaNode vol="0">
                <p:cTn id="12" repeatCount="indefinite" fill="remove" display="0">
                  <p:stCondLst>
                    <p:cond delay="indefinite"/>
                  </p:stCondLst>
                </p:cTn>
                <p:tgtEl>
                  <p:spTgt spid="3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00251" y="7057509"/>
            <a:ext cx="5258555" cy="369332"/>
          </a:xfrm>
          <a:prstGeom prst="rect">
            <a:avLst/>
          </a:prstGeom>
        </p:spPr>
        <p:txBody>
          <a:bodyPr wrap="none">
            <a:spAutoFit/>
          </a:bodyPr>
          <a:lstStyle/>
          <a:p>
            <a:r>
              <a:rPr lang="en-US" dirty="0"/>
              <a:t>https://sci-hub.se/https://doi.org/10.1119/1.4917442</a:t>
            </a:r>
          </a:p>
        </p:txBody>
      </p:sp>
      <p:sp>
        <p:nvSpPr>
          <p:cNvPr id="4" name="TextBox 3"/>
          <p:cNvSpPr txBox="1"/>
          <p:nvPr/>
        </p:nvSpPr>
        <p:spPr>
          <a:xfrm>
            <a:off x="2273300" y="165100"/>
            <a:ext cx="7912100" cy="523220"/>
          </a:xfrm>
          <a:prstGeom prst="rect">
            <a:avLst/>
          </a:prstGeom>
          <a:noFill/>
        </p:spPr>
        <p:txBody>
          <a:bodyPr wrap="square" rtlCol="0">
            <a:spAutoFit/>
          </a:bodyPr>
          <a:lstStyle/>
          <a:p>
            <a:pPr algn="ctr"/>
            <a:r>
              <a:rPr lang="en-US" sz="2800" dirty="0" smtClean="0"/>
              <a:t>What</a:t>
            </a:r>
            <a:r>
              <a:rPr lang="ka-GE" sz="2800" dirty="0" smtClean="0"/>
              <a:t> </a:t>
            </a:r>
            <a:r>
              <a:rPr lang="en-US" sz="2800" dirty="0" smtClean="0"/>
              <a:t>sound do we hear when a bubble bursts?</a:t>
            </a:r>
            <a:endParaRPr lang="en-US" sz="2800" dirty="0"/>
          </a:p>
        </p:txBody>
      </p:sp>
      <p:grpSp>
        <p:nvGrpSpPr>
          <p:cNvPr id="5" name="Group 4"/>
          <p:cNvGrpSpPr/>
          <p:nvPr/>
        </p:nvGrpSpPr>
        <p:grpSpPr>
          <a:xfrm>
            <a:off x="523875" y="6406634"/>
            <a:ext cx="2352675" cy="369332"/>
            <a:chOff x="523875" y="6406634"/>
            <a:chExt cx="2352675" cy="369332"/>
          </a:xfrm>
        </p:grpSpPr>
        <p:sp>
          <p:nvSpPr>
            <p:cNvPr id="6" name="Rectangle 5"/>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9063" y="6406634"/>
              <a:ext cx="232748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8" name="Group 7"/>
          <p:cNvGrpSpPr/>
          <p:nvPr/>
        </p:nvGrpSpPr>
        <p:grpSpPr>
          <a:xfrm>
            <a:off x="3362325" y="6416159"/>
            <a:ext cx="2483643" cy="369332"/>
            <a:chOff x="3362325" y="6416159"/>
            <a:chExt cx="2483643" cy="369332"/>
          </a:xfrm>
        </p:grpSpPr>
        <p:sp>
          <p:nvSpPr>
            <p:cNvPr id="9" name="Rectangle 8"/>
            <p:cNvSpPr/>
            <p:nvPr/>
          </p:nvSpPr>
          <p:spPr>
            <a:xfrm>
              <a:off x="3362325" y="6448425"/>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67125" y="6416159"/>
              <a:ext cx="1933575" cy="369332"/>
            </a:xfrm>
            <a:prstGeom prst="rect">
              <a:avLst/>
            </a:prstGeom>
            <a:noFill/>
          </p:spPr>
          <p:txBody>
            <a:bodyPr wrap="square" rtlCol="0">
              <a:spAutoFit/>
            </a:bodyPr>
            <a:lstStyle/>
            <a:p>
              <a:r>
                <a:rPr lang="en-US" dirty="0">
                  <a:solidFill>
                    <a:schemeClr val="bg1"/>
                  </a:solidFill>
                </a:rPr>
                <a:t>Theoretical model</a:t>
              </a:r>
            </a:p>
          </p:txBody>
        </p:sp>
      </p:grpSp>
      <p:grpSp>
        <p:nvGrpSpPr>
          <p:cNvPr id="11" name="Group 10"/>
          <p:cNvGrpSpPr/>
          <p:nvPr/>
        </p:nvGrpSpPr>
        <p:grpSpPr>
          <a:xfrm>
            <a:off x="6365082" y="6416159"/>
            <a:ext cx="2483643" cy="369332"/>
            <a:chOff x="6365082" y="6416159"/>
            <a:chExt cx="2483643" cy="369332"/>
          </a:xfrm>
        </p:grpSpPr>
        <p:sp>
          <p:nvSpPr>
            <p:cNvPr id="12" name="Rectangle 11"/>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14" name="Group 13"/>
          <p:cNvGrpSpPr/>
          <p:nvPr/>
        </p:nvGrpSpPr>
        <p:grpSpPr>
          <a:xfrm>
            <a:off x="9334229" y="6410325"/>
            <a:ext cx="2483643" cy="369332"/>
            <a:chOff x="9334229" y="6410325"/>
            <a:chExt cx="2483643" cy="369332"/>
          </a:xfrm>
        </p:grpSpPr>
        <p:sp>
          <p:nvSpPr>
            <p:cNvPr id="15" name="Rectangle 14"/>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pic>
        <p:nvPicPr>
          <p:cNvPr id="19" name="Bubble_vibration_resonance_0046_nev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199" y="2317234"/>
            <a:ext cx="4572000" cy="3429000"/>
          </a:xfrm>
          <a:prstGeom prst="rect">
            <a:avLst/>
          </a:prstGeom>
        </p:spPr>
      </p:pic>
      <p:pic>
        <p:nvPicPr>
          <p:cNvPr id="20" name="Here's what happens to your knuckles when you crack them_Tri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65082" y="2913025"/>
            <a:ext cx="4830304" cy="2717046"/>
          </a:xfrm>
          <a:prstGeom prst="rect">
            <a:avLst/>
          </a:prstGeom>
        </p:spPr>
      </p:pic>
      <p:sp>
        <p:nvSpPr>
          <p:cNvPr id="24" name="Rectangle 23"/>
          <p:cNvSpPr/>
          <p:nvPr/>
        </p:nvSpPr>
        <p:spPr>
          <a:xfrm>
            <a:off x="6365083" y="1874767"/>
            <a:ext cx="5826918" cy="810376"/>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06902" y="2024912"/>
            <a:ext cx="2326278" cy="461665"/>
          </a:xfrm>
          <a:prstGeom prst="rect">
            <a:avLst/>
          </a:prstGeom>
        </p:spPr>
        <p:txBody>
          <a:bodyPr wrap="none">
            <a:spAutoFit/>
          </a:bodyPr>
          <a:lstStyle/>
          <a:p>
            <a:r>
              <a:rPr lang="en-US" sz="2400" b="0" i="0" dirty="0" smtClean="0">
                <a:solidFill>
                  <a:srgbClr val="000000"/>
                </a:solidFill>
                <a:effectLst/>
                <a:latin typeface="Linux Libertine"/>
              </a:rPr>
              <a:t>Bubble bursting</a:t>
            </a:r>
            <a:endParaRPr lang="en-US" sz="2400" b="0" i="0" dirty="0">
              <a:solidFill>
                <a:srgbClr val="000000"/>
              </a:solidFill>
              <a:effectLst/>
              <a:latin typeface="Linux Libertine"/>
            </a:endParaRPr>
          </a:p>
        </p:txBody>
      </p:sp>
      <p:sp>
        <p:nvSpPr>
          <p:cNvPr id="21" name="Rectangle 20"/>
          <p:cNvSpPr/>
          <p:nvPr/>
        </p:nvSpPr>
        <p:spPr>
          <a:xfrm>
            <a:off x="740888" y="1447837"/>
            <a:ext cx="4004622" cy="461665"/>
          </a:xfrm>
          <a:prstGeom prst="rect">
            <a:avLst/>
          </a:prstGeom>
        </p:spPr>
        <p:txBody>
          <a:bodyPr wrap="none">
            <a:spAutoFit/>
          </a:bodyPr>
          <a:lstStyle/>
          <a:p>
            <a:r>
              <a:rPr lang="en-US" sz="2400" dirty="0">
                <a:solidFill>
                  <a:srgbClr val="000000"/>
                </a:solidFill>
                <a:latin typeface="Linux Libertine"/>
              </a:rPr>
              <a:t>Bubble vibration resonance </a:t>
            </a:r>
            <a:endParaRPr lang="en-US" sz="2400" b="0" i="0" dirty="0">
              <a:solidFill>
                <a:srgbClr val="000000"/>
              </a:solidFill>
              <a:effectLst/>
              <a:latin typeface="Linux Libertine"/>
            </a:endParaRPr>
          </a:p>
        </p:txBody>
      </p:sp>
      <p:pic>
        <p:nvPicPr>
          <p:cNvPr id="22" name="Picture 21">
            <a:extLst>
              <a:ext uri="{FF2B5EF4-FFF2-40B4-BE49-F238E27FC236}">
                <a16:creationId xmlns:a16="http://schemas.microsoft.com/office/drawing/2014/main" id="{0C2FE359-7FB0-8F40-24C9-0A6F7B29EE1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
        <p:nvSpPr>
          <p:cNvPr id="25" name="Rectangle 24"/>
          <p:cNvSpPr/>
          <p:nvPr/>
        </p:nvSpPr>
        <p:spPr>
          <a:xfrm>
            <a:off x="-577" y="1309063"/>
            <a:ext cx="5029776" cy="810376"/>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61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 fill="hold"/>
                                        <p:tgtEl>
                                          <p:spTgt spid="19"/>
                                        </p:tgtEl>
                                      </p:cBhvr>
                                    </p:cmd>
                                  </p:childTnLst>
                                </p:cTn>
                              </p:par>
                            </p:childTnLst>
                          </p:cTn>
                        </p:par>
                        <p:par>
                          <p:cTn id="7" fill="hold">
                            <p:stCondLst>
                              <p:cond delay="200"/>
                            </p:stCondLst>
                            <p:childTnLst>
                              <p:par>
                                <p:cTn id="8" presetID="1" presetClass="mediacall" presetSubtype="0" fill="hold" nodeType="afterEffect">
                                  <p:stCondLst>
                                    <p:cond delay="0"/>
                                  </p:stCondLst>
                                  <p:childTnLst>
                                    <p:cmd type="call" cmd="playFrom(0.0)">
                                      <p:cBhvr>
                                        <p:cTn id="9" dur="283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9"/>
                </p:tgtEl>
              </p:cMediaNode>
            </p:video>
            <p:seq concurrent="1" nextAc="seek">
              <p:cTn id="11" restart="whenNotActive" fill="hold" evtFilter="cancelBubble" nodeType="interactiveSeq">
                <p:stCondLst>
                  <p:cond evt="onClick" delay="0">
                    <p:tgtEl>
                      <p:spTgt spid="1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9"/>
                                        </p:tgtEl>
                                      </p:cBhvr>
                                    </p:cmd>
                                  </p:childTnLst>
                                </p:cTn>
                              </p:par>
                            </p:childTnLst>
                          </p:cTn>
                        </p:par>
                      </p:childTnLst>
                    </p:cTn>
                  </p:par>
                </p:childTnLst>
              </p:cTn>
              <p:nextCondLst>
                <p:cond evt="onClick" delay="0">
                  <p:tgtEl>
                    <p:spTgt spid="19"/>
                  </p:tgtEl>
                </p:cond>
              </p:nextCondLst>
            </p:seq>
            <p:video>
              <p:cMediaNode vol="80000" mute="1">
                <p:cTn id="16" repeatCount="indefinite" fill="remove" display="0">
                  <p:stCondLst>
                    <p:cond delay="indefinite"/>
                  </p:stCondLst>
                </p:cTn>
                <p:tgtEl>
                  <p:spTgt spid="20"/>
                </p:tgtEl>
              </p:cMediaNode>
            </p:video>
            <p:seq concurrent="1" nextAc="seek">
              <p:cTn id="17" restart="whenNotActive" fill="hold" evtFilter="cancelBubble" nodeType="interactiveSeq">
                <p:stCondLst>
                  <p:cond evt="onClick" delay="0">
                    <p:tgtEl>
                      <p:spTgt spid="2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7979128" y="1483026"/>
            <a:ext cx="4212872" cy="2477580"/>
          </a:xfrm>
          <a:prstGeom prst="rect">
            <a:avLst/>
          </a:prstGeom>
          <a:solidFill>
            <a:schemeClr val="accent1">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4662064" y="4823356"/>
                <a:ext cx="1007327"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𝑤</m:t>
                          </m:r>
                        </m:num>
                        <m:den>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den>
                      </m:f>
                      <m:r>
                        <a:rPr lang="en-US" sz="2400" b="0" i="1" smtClean="0">
                          <a:latin typeface="Cambria Math" panose="02040503050406030204" pitchFamily="18" charset="0"/>
                        </a:rPr>
                        <m:t>=</m:t>
                      </m:r>
                      <m:r>
                        <a:rPr lang="en-GB" sz="2400" b="0" i="1" smtClean="0">
                          <a:latin typeface="Cambria Math" panose="02040503050406030204" pitchFamily="18" charset="0"/>
                        </a:rPr>
                        <m:t>𝑓</m:t>
                      </m:r>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4662064" y="4823356"/>
                <a:ext cx="1007327" cy="629981"/>
              </a:xfrm>
              <a:prstGeom prst="rect">
                <a:avLst/>
              </a:prstGeom>
              <a:blipFill>
                <a:blip r:embed="rId3"/>
                <a:stretch>
                  <a:fillRect/>
                </a:stretch>
              </a:blipFill>
            </p:spPr>
            <p:txBody>
              <a:bodyPr/>
              <a:lstStyle/>
              <a:p>
                <a:r>
                  <a:rPr lang="en-US">
                    <a:noFill/>
                  </a:rPr>
                  <a:t> </a:t>
                </a:r>
              </a:p>
            </p:txBody>
          </p:sp>
        </mc:Fallback>
      </mc:AlternateContent>
      <p:grpSp>
        <p:nvGrpSpPr>
          <p:cNvPr id="15" name="Group 14"/>
          <p:cNvGrpSpPr/>
          <p:nvPr/>
        </p:nvGrpSpPr>
        <p:grpSpPr>
          <a:xfrm>
            <a:off x="7004829" y="4494140"/>
            <a:ext cx="2956859" cy="1567125"/>
            <a:chOff x="8219141" y="2779149"/>
            <a:chExt cx="1896035" cy="1567125"/>
          </a:xfrm>
        </p:grpSpPr>
        <p:sp>
          <p:nvSpPr>
            <p:cNvPr id="33" name="Rectangle 32"/>
            <p:cNvSpPr/>
            <p:nvPr/>
          </p:nvSpPr>
          <p:spPr>
            <a:xfrm>
              <a:off x="8219141" y="2779149"/>
              <a:ext cx="1896035" cy="1334695"/>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8275727" y="2885746"/>
                  <a:ext cx="1782862" cy="14605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en>
                        </m:f>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den>
                            </m:f>
                          </m:e>
                        </m:rad>
                      </m:oMath>
                    </m:oMathPara>
                  </a14:m>
                  <a:endParaRPr lang="en-US" sz="2400" dirty="0"/>
                </a:p>
                <a:p>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8275727" y="2885746"/>
                  <a:ext cx="1782862" cy="1460528"/>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p:cNvSpPr txBox="1"/>
              <p:nvPr/>
            </p:nvSpPr>
            <p:spPr>
              <a:xfrm>
                <a:off x="500245" y="2351307"/>
                <a:ext cx="17933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𝑚</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𝑤𝑡</m:t>
                          </m:r>
                        </m:e>
                      </m:func>
                    </m:oMath>
                  </m:oMathPara>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500245" y="2351307"/>
                <a:ext cx="1793376" cy="369332"/>
              </a:xfrm>
              <a:prstGeom prst="rect">
                <a:avLst/>
              </a:prstGeom>
              <a:blipFill>
                <a:blip r:embed="rId5"/>
                <a:stretch>
                  <a:fillRect l="-3741" r="-272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3004917" y="2351944"/>
                <a:ext cx="2478948" cy="390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𝑙</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ka-GE" sz="2400" b="0" i="1" smtClean="0">
                              <a:latin typeface="Cambria Math" panose="02040503050406030204" pitchFamily="18" charset="0"/>
                            </a:rPr>
                            <m:t>− </m:t>
                          </m:r>
                          <m:r>
                            <a:rPr lang="en-US" sz="2400" b="0" i="1" smtClean="0">
                              <a:latin typeface="Cambria Math" panose="02040503050406030204" pitchFamily="18" charset="0"/>
                            </a:rPr>
                            <m:t>𝑤</m:t>
                          </m:r>
                        </m:e>
                        <m:sup>
                          <m:r>
                            <a:rPr lang="en-US" sz="2400" b="0" i="1" smtClean="0">
                              <a:latin typeface="Cambria Math" panose="02040503050406030204" pitchFamily="18" charset="0"/>
                            </a:rPr>
                            <m:t>2</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𝑚</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𝑤𝑡</m:t>
                          </m:r>
                        </m:e>
                      </m:func>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3004917" y="2351944"/>
                <a:ext cx="2478948" cy="3906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419276" y="2846851"/>
                <a:ext cx="2564100" cy="390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𝑙</m:t>
                          </m:r>
                        </m:e>
                      </m:acc>
                    </m:oMath>
                  </m:oMathPara>
                </a14:m>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419276" y="2846851"/>
                <a:ext cx="2564100" cy="3906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419276" y="3344819"/>
                <a:ext cx="12268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419276" y="3344819"/>
                <a:ext cx="1226811" cy="369332"/>
              </a:xfrm>
              <a:prstGeom prst="rect">
                <a:avLst/>
              </a:prstGeom>
              <a:blipFill>
                <a:blip r:embed="rId8"/>
                <a:stretch>
                  <a:fillRect l="-3483" t="-1667" r="-199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433585" y="3874554"/>
                <a:ext cx="17470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𝑤</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𝑙</m:t>
                      </m:r>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433585" y="3874554"/>
                <a:ext cx="1747081" cy="369332"/>
              </a:xfrm>
              <a:prstGeom prst="rect">
                <a:avLst/>
              </a:prstGeom>
              <a:blipFill>
                <a:blip r:embed="rId9"/>
                <a:stretch>
                  <a:fillRect l="-1742" t="-1667" r="-313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283734" y="4585119"/>
                <a:ext cx="1435458"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den>
                          </m:f>
                        </m:e>
                      </m:rad>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2283734" y="4585119"/>
                <a:ext cx="1435458" cy="1091196"/>
              </a:xfrm>
              <a:prstGeom prst="rect">
                <a:avLst/>
              </a:prstGeom>
              <a:blipFill>
                <a:blip r:embed="rId10"/>
                <a:stretch>
                  <a:fillRect/>
                </a:stretch>
              </a:blipFill>
            </p:spPr>
            <p:txBody>
              <a:bodyPr/>
              <a:lstStyle/>
              <a:p>
                <a:r>
                  <a:rPr lang="en-US">
                    <a:noFill/>
                  </a:rPr>
                  <a:t> </a:t>
                </a:r>
              </a:p>
            </p:txBody>
          </p:sp>
        </mc:Fallback>
      </mc:AlternateContent>
      <p:grpSp>
        <p:nvGrpSpPr>
          <p:cNvPr id="59" name="Group 58"/>
          <p:cNvGrpSpPr/>
          <p:nvPr/>
        </p:nvGrpSpPr>
        <p:grpSpPr>
          <a:xfrm>
            <a:off x="7215174" y="1584775"/>
            <a:ext cx="7023100" cy="2110040"/>
            <a:chOff x="-528766" y="2503965"/>
            <a:chExt cx="7023100" cy="2110040"/>
          </a:xfrm>
        </p:grpSpPr>
        <p:grpSp>
          <p:nvGrpSpPr>
            <p:cNvPr id="46" name="Group 45"/>
            <p:cNvGrpSpPr/>
            <p:nvPr/>
          </p:nvGrpSpPr>
          <p:grpSpPr>
            <a:xfrm>
              <a:off x="-528766" y="2503965"/>
              <a:ext cx="7023100" cy="1749366"/>
              <a:chOff x="4713941" y="1232257"/>
              <a:chExt cx="7023100" cy="1749366"/>
            </a:xfrm>
          </p:grpSpPr>
          <p:grpSp>
            <p:nvGrpSpPr>
              <p:cNvPr id="16" name="Group 15"/>
              <p:cNvGrpSpPr/>
              <p:nvPr/>
            </p:nvGrpSpPr>
            <p:grpSpPr>
              <a:xfrm>
                <a:off x="4713941" y="1232257"/>
                <a:ext cx="7023100" cy="1472367"/>
                <a:chOff x="4713941" y="1232257"/>
                <a:chExt cx="7023100" cy="1472367"/>
              </a:xfrm>
            </p:grpSpPr>
            <mc:AlternateContent xmlns:mc="http://schemas.openxmlformats.org/markup-compatibility/2006" xmlns:a14="http://schemas.microsoft.com/office/drawing/2010/main">
              <mc:Choice Requires="a14">
                <p:sp>
                  <p:nvSpPr>
                    <p:cNvPr id="6" name="TextBox 5"/>
                    <p:cNvSpPr txBox="1"/>
                    <p:nvPr/>
                  </p:nvSpPr>
                  <p:spPr>
                    <a:xfrm>
                      <a:off x="4713941" y="2058293"/>
                      <a:ext cx="7023100" cy="646331"/>
                    </a:xfrm>
                    <a:prstGeom prst="rect">
                      <a:avLst/>
                    </a:prstGeom>
                    <a:noFill/>
                  </p:spPr>
                  <p:txBody>
                    <a:bodyPr wrap="square" rtlCol="0">
                      <a:spAutoFit/>
                    </a:bodyPr>
                    <a:lstStyle/>
                    <a:p>
                      <a:endParaRPr lang="ka-GE" b="0" dirty="0"/>
                    </a:p>
                    <a:p>
                      <a:r>
                        <a:rPr lang="ka-GE" b="0" dirty="0"/>
                        <a:t>              </a:t>
                      </a:r>
                      <a14:m>
                        <m:oMath xmlns:m="http://schemas.openxmlformats.org/officeDocument/2006/math">
                          <m:r>
                            <a:rPr lang="ka-GE"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r>
                            <a:rPr lang="en-US" b="0" i="1" smtClean="0">
                              <a:latin typeface="Cambria Math"/>
                              <a:ea typeface="Cambria Math" panose="02040503050406030204" pitchFamily="18" charset="0"/>
                            </a:rPr>
                            <m:t>𝑆𝑢𝑟𝑓𝑎𝑐𝑒</m:t>
                          </m:r>
                          <m:r>
                            <a:rPr lang="en-US" b="0" i="1" smtClean="0">
                              <a:latin typeface="Cambria Math"/>
                              <a:ea typeface="Cambria Math" panose="02040503050406030204" pitchFamily="18" charset="0"/>
                            </a:rPr>
                            <m:t> </m:t>
                          </m:r>
                          <m:r>
                            <a:rPr lang="en-US" b="0" i="1" smtClean="0">
                              <a:latin typeface="Cambria Math"/>
                              <a:ea typeface="Cambria Math" panose="02040503050406030204" pitchFamily="18" charset="0"/>
                            </a:rPr>
                            <m:t>𝑡𝑒𝑛𝑠𝑖𝑜𝑛</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713941" y="2058293"/>
                      <a:ext cx="7023100" cy="646331"/>
                    </a:xfrm>
                    <a:prstGeom prst="rect">
                      <a:avLst/>
                    </a:prstGeom>
                    <a:blipFill rotWithShape="1">
                      <a:blip r:embed="rId11"/>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8370" y="1232257"/>
                      <a:ext cx="2388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𝑙</m:t>
                            </m:r>
                            <m:r>
                              <a:rPr lang="en-US" i="1" smtClean="0">
                                <a:latin typeface="Cambria Math" panose="02040503050406030204" pitchFamily="18" charset="0"/>
                              </a:rPr>
                              <m:t> −</m:t>
                            </m:r>
                            <m:r>
                              <a:rPr lang="en-US" b="0" i="1" smtClean="0">
                                <a:latin typeface="Cambria Math"/>
                              </a:rPr>
                              <m:t>𝐵𝑢𝑏𝑏𝑙𝑒</m:t>
                            </m:r>
                            <m:r>
                              <a:rPr lang="en-US" b="0" i="1" smtClean="0">
                                <a:latin typeface="Cambria Math"/>
                              </a:rPr>
                              <m:t> </m:t>
                            </m:r>
                            <m:r>
                              <a:rPr lang="en-US" b="0" i="1" smtClean="0">
                                <a:latin typeface="Cambria Math"/>
                              </a:rPr>
                              <m:t>𝑑𝑖𝑎𝑚𝑒𝑡𝑒𝑟</m:t>
                            </m:r>
                          </m:oMath>
                        </m:oMathPara>
                      </a14:m>
                      <a:endParaRPr lang="ka-GE" dirty="0"/>
                    </a:p>
                  </p:txBody>
                </p:sp>
              </mc:Choice>
              <mc:Fallback xmlns="">
                <p:sp>
                  <p:nvSpPr>
                    <p:cNvPr id="9" name="Rectangle 8"/>
                    <p:cNvSpPr>
                      <a:spLocks noRot="1" noChangeAspect="1" noMove="1" noResize="1" noEditPoints="1" noAdjustHandles="1" noChangeArrowheads="1" noChangeShapeType="1" noTextEdit="1"/>
                    </p:cNvSpPr>
                    <p:nvPr/>
                  </p:nvSpPr>
                  <p:spPr>
                    <a:xfrm>
                      <a:off x="5478370" y="1232257"/>
                      <a:ext cx="2388603"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477895" y="1573511"/>
                      <a:ext cx="3075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a-GE" i="1" smtClean="0">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r>
                              <a:rPr lang="en-US" i="1">
                                <a:latin typeface="Cambria Math" panose="02040503050406030204" pitchFamily="18" charset="0"/>
                              </a:rPr>
                              <m:t> −</m:t>
                            </m:r>
                            <m:r>
                              <a:rPr lang="en-US" b="0" i="1" smtClean="0">
                                <a:latin typeface="Cambria Math"/>
                              </a:rPr>
                              <m:t>𝑂𝑠𝑐𝑖𝑙𝑙𝑎𝑡𝑖𝑜𝑛</m:t>
                            </m:r>
                            <m:r>
                              <a:rPr lang="en-US" b="0" i="1" smtClean="0">
                                <a:latin typeface="Cambria Math"/>
                              </a:rPr>
                              <m:t> </m:t>
                            </m:r>
                            <m:r>
                              <a:rPr lang="en-US" b="0" i="1" smtClean="0">
                                <a:latin typeface="Cambria Math"/>
                              </a:rPr>
                              <m:t>𝑎𝑚𝑝𝑙𝑖𝑡𝑢𝑑𝑒</m:t>
                            </m:r>
                          </m:oMath>
                        </m:oMathPara>
                      </a14:m>
                      <a:endParaRPr lang="ka-GE" dirty="0"/>
                    </a:p>
                  </p:txBody>
                </p:sp>
              </mc:Choice>
              <mc:Fallback xmlns="">
                <p:sp>
                  <p:nvSpPr>
                    <p:cNvPr id="11" name="Rectangle 10"/>
                    <p:cNvSpPr>
                      <a:spLocks noRot="1" noChangeAspect="1" noMove="1" noResize="1" noEditPoints="1" noAdjustHandles="1" noChangeArrowheads="1" noChangeShapeType="1" noTextEdit="1"/>
                    </p:cNvSpPr>
                    <p:nvPr/>
                  </p:nvSpPr>
                  <p:spPr>
                    <a:xfrm>
                      <a:off x="5477895" y="1573511"/>
                      <a:ext cx="3075522" cy="369332"/>
                    </a:xfrm>
                    <a:prstGeom prst="rect">
                      <a:avLst/>
                    </a:prstGeom>
                    <a:blipFill rotWithShape="1">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462495" y="1950409"/>
                      <a:ext cx="42282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𝑤</m:t>
                            </m:r>
                            <m:r>
                              <a:rPr lang="en-US" i="1" smtClean="0">
                                <a:latin typeface="Cambria Math" panose="02040503050406030204" pitchFamily="18" charset="0"/>
                              </a:rPr>
                              <m:t> −</m:t>
                            </m:r>
                            <m:r>
                              <a:rPr lang="en-US" b="0" i="1" smtClean="0">
                                <a:latin typeface="Cambria Math"/>
                              </a:rPr>
                              <m:t>𝐶𝑖𝑟𝑐𝑢𝑙𝑎𝑟</m:t>
                            </m:r>
                            <m:r>
                              <a:rPr lang="en-US" b="0" i="1" smtClean="0">
                                <a:latin typeface="Cambria Math"/>
                              </a:rPr>
                              <m:t> </m:t>
                            </m:r>
                            <m:r>
                              <a:rPr lang="en-US" b="0" i="1" smtClean="0">
                                <a:latin typeface="Cambria Math"/>
                              </a:rPr>
                              <m:t>𝑓𝑟𝑒𝑞𝑢𝑒𝑛𝑐𝑦</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𝑜𝑠𝑐𝑖𝑙𝑙𝑎𝑡𝑖𝑜𝑛</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5462495" y="1950409"/>
                      <a:ext cx="4228273" cy="369332"/>
                    </a:xfrm>
                    <a:prstGeom prst="rect">
                      <a:avLst/>
                    </a:prstGeom>
                    <a:blipFill rotWithShape="1">
                      <a:blip r:embed="rId14"/>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p:cNvSpPr txBox="1"/>
                  <p:nvPr/>
                </p:nvSpPr>
                <p:spPr>
                  <a:xfrm>
                    <a:off x="5570243" y="2704624"/>
                    <a:ext cx="28503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a:rPr>
                            <m:t>𝑂𝑠𝑐𝑖𝑙𝑙𝑎𝑡𝑖𝑜𝑛</m:t>
                          </m:r>
                          <m:r>
                            <a:rPr lang="en-US" b="0" i="1" smtClean="0">
                              <a:latin typeface="Cambria Math"/>
                            </a:rPr>
                            <m:t> </m:t>
                          </m:r>
                          <m:r>
                            <a:rPr lang="en-US" b="0" i="1" smtClean="0">
                              <a:latin typeface="Cambria Math"/>
                            </a:rPr>
                            <m:t>𝑓𝑟𝑒𝑞𝑢𝑒𝑛𝑐𝑦</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5570243" y="2704624"/>
                    <a:ext cx="2850396" cy="276999"/>
                  </a:xfrm>
                  <a:prstGeom prst="rect">
                    <a:avLst/>
                  </a:prstGeom>
                  <a:blipFill>
                    <a:blip r:embed="rId15"/>
                    <a:stretch>
                      <a:fillRect l="-1496" t="-2174" r="-1496"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p:cNvSpPr txBox="1"/>
                <p:nvPr/>
              </p:nvSpPr>
              <p:spPr>
                <a:xfrm>
                  <a:off x="49101" y="4240120"/>
                  <a:ext cx="2584690"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ka-GE" b="0" i="1" smtClean="0">
                            <a:latin typeface="Cambria Math" panose="02040503050406030204" pitchFamily="18" charset="0"/>
                            <a:ea typeface="Cambria Math" panose="02040503050406030204" pitchFamily="18" charset="0"/>
                          </a:rPr>
                          <m:t> −</m:t>
                        </m:r>
                        <m:r>
                          <a:rPr lang="en-US" b="0" i="1" smtClean="0">
                            <a:latin typeface="Cambria Math"/>
                            <a:ea typeface="Cambria Math" panose="02040503050406030204" pitchFamily="18" charset="0"/>
                          </a:rPr>
                          <m:t>𝐵𝑢𝑏𝑏𝑙𝑒</m:t>
                        </m:r>
                        <m:r>
                          <a:rPr lang="en-US" b="0" i="1" smtClean="0">
                            <a:latin typeface="Cambria Math"/>
                            <a:ea typeface="Cambria Math" panose="02040503050406030204" pitchFamily="18" charset="0"/>
                          </a:rPr>
                          <m:t> </m:t>
                        </m:r>
                        <m:r>
                          <a:rPr lang="en-US" b="0" i="1" smtClean="0">
                            <a:latin typeface="Cambria Math"/>
                            <a:ea typeface="Cambria Math" panose="02040503050406030204" pitchFamily="18" charset="0"/>
                          </a:rPr>
                          <m:t>𝑑𝑒𝑛𝑠𝑖𝑡𝑦</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9101" y="4240120"/>
                  <a:ext cx="2584690" cy="373885"/>
                </a:xfrm>
                <a:prstGeom prst="rect">
                  <a:avLst/>
                </a:prstGeom>
                <a:blipFill rotWithShape="1">
                  <a:blip r:embed="rId16"/>
                  <a:stretch>
                    <a:fillRect b="-11475"/>
                  </a:stretch>
                </a:blipFill>
              </p:spPr>
              <p:txBody>
                <a:bodyPr/>
                <a:lstStyle/>
                <a:p>
                  <a:r>
                    <a:rPr lang="en-US">
                      <a:noFill/>
                    </a:rPr>
                    <a:t> </a:t>
                  </a:r>
                </a:p>
              </p:txBody>
            </p:sp>
          </mc:Fallback>
        </mc:AlternateContent>
      </p:grpSp>
      <p:grpSp>
        <p:nvGrpSpPr>
          <p:cNvPr id="22" name="Group 21"/>
          <p:cNvGrpSpPr/>
          <p:nvPr/>
        </p:nvGrpSpPr>
        <p:grpSpPr>
          <a:xfrm>
            <a:off x="9334229" y="6410325"/>
            <a:ext cx="2483643" cy="369332"/>
            <a:chOff x="9334229" y="6410325"/>
            <a:chExt cx="2483643" cy="369332"/>
          </a:xfrm>
        </p:grpSpPr>
        <p:sp>
          <p:nvSpPr>
            <p:cNvPr id="23" name="Rectangle 22"/>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25" name="Group 24"/>
          <p:cNvGrpSpPr/>
          <p:nvPr/>
        </p:nvGrpSpPr>
        <p:grpSpPr>
          <a:xfrm>
            <a:off x="6365082" y="6416159"/>
            <a:ext cx="2483643" cy="369332"/>
            <a:chOff x="6365082" y="6416159"/>
            <a:chExt cx="2483643" cy="369332"/>
          </a:xfrm>
        </p:grpSpPr>
        <p:sp>
          <p:nvSpPr>
            <p:cNvPr id="26" name="Rectangle 25"/>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28" name="Group 27"/>
          <p:cNvGrpSpPr/>
          <p:nvPr/>
        </p:nvGrpSpPr>
        <p:grpSpPr>
          <a:xfrm>
            <a:off x="388483" y="6416159"/>
            <a:ext cx="2489211" cy="369332"/>
            <a:chOff x="6365082" y="6416159"/>
            <a:chExt cx="2489211" cy="369332"/>
          </a:xfrm>
        </p:grpSpPr>
        <p:sp>
          <p:nvSpPr>
            <p:cNvPr id="29" name="Rectangle 28"/>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31" name="Group 30"/>
          <p:cNvGrpSpPr/>
          <p:nvPr/>
        </p:nvGrpSpPr>
        <p:grpSpPr>
          <a:xfrm>
            <a:off x="3362326" y="6416159"/>
            <a:ext cx="2775770" cy="369332"/>
            <a:chOff x="523875" y="6406634"/>
            <a:chExt cx="2573443" cy="369332"/>
          </a:xfrm>
        </p:grpSpPr>
        <p:sp>
          <p:nvSpPr>
            <p:cNvPr id="32" name="Rectangle 31"/>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69831" y="6406634"/>
              <a:ext cx="2327487" cy="369332"/>
            </a:xfrm>
            <a:prstGeom prst="rect">
              <a:avLst/>
            </a:prstGeom>
            <a:noFill/>
          </p:spPr>
          <p:txBody>
            <a:bodyPr wrap="square" rtlCol="0">
              <a:spAutoFit/>
            </a:bodyPr>
            <a:lstStyle/>
            <a:p>
              <a:r>
                <a:rPr lang="en-US" dirty="0">
                  <a:solidFill>
                    <a:schemeClr val="bg1"/>
                  </a:solidFill>
                </a:rPr>
                <a:t>Theoretical model</a:t>
              </a:r>
            </a:p>
          </p:txBody>
        </p:sp>
      </p:grpSp>
      <p:sp>
        <p:nvSpPr>
          <p:cNvPr id="35" name="TextBox 34">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a:t>Theoretical model</a:t>
            </a:r>
          </a:p>
        </p:txBody>
      </p:sp>
      <mc:AlternateContent xmlns:mc="http://schemas.openxmlformats.org/markup-compatibility/2006">
        <mc:Choice xmlns:a14="http://schemas.microsoft.com/office/drawing/2010/main" Requires="a14">
          <p:sp>
            <p:nvSpPr>
              <p:cNvPr id="5" name="TextBox 4"/>
              <p:cNvSpPr txBox="1"/>
              <p:nvPr/>
            </p:nvSpPr>
            <p:spPr>
              <a:xfrm>
                <a:off x="164445" y="1698679"/>
                <a:ext cx="373647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𝐻𝑎𝑟𝑚𝑜𝑛𝑖𝑐</m:t>
                      </m:r>
                      <m:r>
                        <a:rPr lang="en-US" sz="2000" b="0" i="1" smtClean="0">
                          <a:latin typeface="Cambria Math"/>
                        </a:rPr>
                        <m:t> </m:t>
                      </m:r>
                      <m:r>
                        <a:rPr lang="en-US" sz="2000" b="0" i="1" smtClean="0">
                          <a:latin typeface="Cambria Math"/>
                        </a:rPr>
                        <m:t>𝑜𝑠𝑐𝑖𝑙𝑙𝑎𝑡𝑖𝑜𝑛</m:t>
                      </m:r>
                      <m:r>
                        <a:rPr lang="en-US" sz="2000" b="0" i="1" smtClean="0">
                          <a:latin typeface="Cambria Math"/>
                        </a:rPr>
                        <m:t> </m:t>
                      </m:r>
                      <m:r>
                        <a:rPr lang="en-US" sz="2000" b="0" i="1" smtClean="0">
                          <a:latin typeface="Cambria Math"/>
                        </a:rPr>
                        <m:t>𝑓𝑜𝑟𝑚𝑢𝑙𝑎</m:t>
                      </m:r>
                    </m:oMath>
                  </m:oMathPara>
                </a14:m>
                <a:endParaRPr lang="en-US" sz="2000" dirty="0"/>
              </a:p>
            </p:txBody>
          </p:sp>
        </mc:Choice>
        <mc:Fallback>
          <p:sp>
            <p:nvSpPr>
              <p:cNvPr id="5" name="TextBox 4"/>
              <p:cNvSpPr txBox="1">
                <a:spLocks noRot="1" noChangeAspect="1" noMove="1" noResize="1" noEditPoints="1" noAdjustHandles="1" noChangeArrowheads="1" noChangeShapeType="1" noTextEdit="1"/>
              </p:cNvSpPr>
              <p:nvPr/>
            </p:nvSpPr>
            <p:spPr>
              <a:xfrm>
                <a:off x="164445" y="1698679"/>
                <a:ext cx="3736471" cy="400110"/>
              </a:xfrm>
              <a:prstGeom prst="rect">
                <a:avLst/>
              </a:prstGeom>
              <a:blipFill>
                <a:blip r:embed="rId17"/>
                <a:stretch>
                  <a:fillRect b="-15385"/>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0C2FE359-7FB0-8F40-24C9-0A6F7B29EE10}"/>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
        <p:nvSpPr>
          <p:cNvPr id="40" name="Rectangle 39"/>
          <p:cNvSpPr/>
          <p:nvPr/>
        </p:nvSpPr>
        <p:spPr>
          <a:xfrm>
            <a:off x="-15161" y="1476399"/>
            <a:ext cx="4100860" cy="810376"/>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3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3" grpId="0"/>
      <p:bldP spid="54" grpId="0"/>
      <p:bldP spid="55" grpId="0"/>
      <p:bldP spid="56" grpId="0"/>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86154" y="2425061"/>
            <a:ext cx="1941877" cy="2049252"/>
            <a:chOff x="8444991" y="2389451"/>
            <a:chExt cx="1941877" cy="2049252"/>
          </a:xfrm>
        </p:grpSpPr>
        <mc:AlternateContent xmlns:mc="http://schemas.openxmlformats.org/markup-compatibility/2006" xmlns:a14="http://schemas.microsoft.com/office/drawing/2010/main">
          <mc:Choice Requires="a14">
            <p:sp>
              <p:nvSpPr>
                <p:cNvPr id="9" name="Rectangle 8"/>
                <p:cNvSpPr/>
                <p:nvPr/>
              </p:nvSpPr>
              <p:spPr>
                <a:xfrm>
                  <a:off x="8469165" y="2389451"/>
                  <a:ext cx="1527469"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
                                  <a:rPr lang="en-US" i="1">
                                    <a:latin typeface="Cambria Math" panose="02040503050406030204" pitchFamily="18" charset="0"/>
                                    <a:ea typeface="Cambria Math" panose="02040503050406030204" pitchFamily="18" charset="0"/>
                                  </a:rPr>
                                  <m:t>𝜌</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𝑙</m:t>
                                    </m:r>
                                  </m:e>
                                  <m:sup>
                                    <m:r>
                                      <a:rPr lang="en-US" i="1">
                                        <a:latin typeface="Cambria Math" panose="02040503050406030204" pitchFamily="18" charset="0"/>
                                        <a:ea typeface="Cambria Math" panose="02040503050406030204" pitchFamily="18" charset="0"/>
                                      </a:rPr>
                                      <m:t>3</m:t>
                                    </m:r>
                                  </m:sup>
                                </m:sSup>
                              </m:den>
                            </m:f>
                          </m:e>
                        </m:ra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8469165" y="2389451"/>
                  <a:ext cx="1527469"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444991" y="3316581"/>
                  <a:ext cx="1559658" cy="915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=0.072</m:t>
                        </m:r>
                        <m:f>
                          <m:fPr>
                            <m:ctrlPr>
                              <a:rPr lang="ka-GE" b="0" i="1" smtClean="0">
                                <a:latin typeface="Cambria Math" panose="02040503050406030204" pitchFamily="18" charset="0"/>
                                <a:ea typeface="Cambria Math" panose="02040503050406030204" pitchFamily="18" charset="0"/>
                              </a:rPr>
                            </m:ctrlPr>
                          </m:fPr>
                          <m:num>
                            <m:r>
                              <a:rPr lang="en-US" b="0" i="1" smtClean="0">
                                <a:latin typeface="Cambria Math"/>
                                <a:ea typeface="Cambria Math" panose="02040503050406030204" pitchFamily="18" charset="0"/>
                              </a:rPr>
                              <m:t>𝑁</m:t>
                            </m:r>
                          </m:num>
                          <m:den>
                            <m:r>
                              <a:rPr lang="en-US" b="0" i="1" smtClean="0">
                                <a:latin typeface="Cambria Math"/>
                                <a:ea typeface="Cambria Math" panose="02040503050406030204" pitchFamily="18" charset="0"/>
                              </a:rPr>
                              <m:t>𝑀</m:t>
                            </m:r>
                          </m:den>
                        </m:f>
                      </m:oMath>
                    </m:oMathPara>
                  </a14:m>
                  <a:endParaRPr lang="ka-GE" b="0" dirty="0">
                    <a:ea typeface="Cambria Math" panose="02040503050406030204" pitchFamily="18" charset="0"/>
                  </a:endParaRPr>
                </a:p>
                <a:p>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444991" y="3316581"/>
                  <a:ext cx="1559658" cy="91505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540401" y="4069371"/>
                  <a:ext cx="18464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ka-GE"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.87 </m:t>
                        </m:r>
                        <m:r>
                          <a:rPr lang="en-US" b="0" i="1" smtClean="0">
                            <a:latin typeface="Cambria Math" panose="02040503050406030204" pitchFamily="18" charset="0"/>
                            <a:ea typeface="Cambria Math" panose="02040503050406030204" pitchFamily="18" charset="0"/>
                          </a:rPr>
                          <m:t>𝑘𝑔</m:t>
                        </m:r>
                        <m:r>
                          <a:rPr lang="ka-GE" b="0" i="1" smtClean="0">
                            <a:latin typeface="Cambria Math" panose="02040503050406030204" pitchFamily="18" charset="0"/>
                            <a:ea typeface="Cambria Math" panose="02040503050406030204" pitchFamily="18" charset="0"/>
                          </a:rPr>
                          <m:t>/</m:t>
                        </m:r>
                        <m:sSup>
                          <m:sSupPr>
                            <m:ctrlPr>
                              <a:rPr lang="ka-GE"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ka-GE" b="0" i="1" smtClean="0">
                                <a:latin typeface="Cambria Math" panose="02040503050406030204" pitchFamily="18" charset="0"/>
                                <a:ea typeface="Cambria Math" panose="02040503050406030204" pitchFamily="18" charset="0"/>
                              </a:rPr>
                              <m:t>3</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540401" y="4069371"/>
                  <a:ext cx="1846467" cy="369332"/>
                </a:xfrm>
                <a:prstGeom prst="rect">
                  <a:avLst/>
                </a:prstGeom>
                <a:blipFill>
                  <a:blip r:embed="rId5"/>
                  <a:stretch>
                    <a:fillRect b="-13115"/>
                  </a:stretch>
                </a:blipFill>
              </p:spPr>
              <p:txBody>
                <a:bodyPr/>
                <a:lstStyle/>
                <a:p>
                  <a:r>
                    <a:rPr lang="en-US">
                      <a:noFill/>
                    </a:rPr>
                    <a:t> </a:t>
                  </a:r>
                </a:p>
              </p:txBody>
            </p:sp>
          </mc:Fallback>
        </mc:AlternateContent>
      </p:grpSp>
      <p:grpSp>
        <p:nvGrpSpPr>
          <p:cNvPr id="14" name="Group 13"/>
          <p:cNvGrpSpPr/>
          <p:nvPr/>
        </p:nvGrpSpPr>
        <p:grpSpPr>
          <a:xfrm>
            <a:off x="388483" y="6416159"/>
            <a:ext cx="2489211" cy="369332"/>
            <a:chOff x="6365082" y="6416159"/>
            <a:chExt cx="2489211" cy="369332"/>
          </a:xfrm>
        </p:grpSpPr>
        <p:sp>
          <p:nvSpPr>
            <p:cNvPr id="15" name="Rectangle 14"/>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7" name="Group 16"/>
          <p:cNvGrpSpPr/>
          <p:nvPr/>
        </p:nvGrpSpPr>
        <p:grpSpPr>
          <a:xfrm>
            <a:off x="9334229" y="6410325"/>
            <a:ext cx="2483643" cy="369332"/>
            <a:chOff x="9334229" y="6410325"/>
            <a:chExt cx="2483643" cy="369332"/>
          </a:xfrm>
        </p:grpSpPr>
        <p:sp>
          <p:nvSpPr>
            <p:cNvPr id="18" name="Rectangle 17"/>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20" name="Group 19"/>
          <p:cNvGrpSpPr/>
          <p:nvPr/>
        </p:nvGrpSpPr>
        <p:grpSpPr>
          <a:xfrm>
            <a:off x="6365082" y="6416159"/>
            <a:ext cx="2483643" cy="369332"/>
            <a:chOff x="6365082" y="6416159"/>
            <a:chExt cx="2483643" cy="369332"/>
          </a:xfrm>
        </p:grpSpPr>
        <p:sp>
          <p:nvSpPr>
            <p:cNvPr id="21" name="Rectangle 20"/>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23" name="Group 22"/>
          <p:cNvGrpSpPr/>
          <p:nvPr/>
        </p:nvGrpSpPr>
        <p:grpSpPr>
          <a:xfrm>
            <a:off x="3362326" y="6416159"/>
            <a:ext cx="2775770" cy="369332"/>
            <a:chOff x="523875" y="6406634"/>
            <a:chExt cx="2573443" cy="369332"/>
          </a:xfrm>
        </p:grpSpPr>
        <p:sp>
          <p:nvSpPr>
            <p:cNvPr id="24" name="Rectangle 23"/>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9831" y="6406634"/>
              <a:ext cx="2327487" cy="369332"/>
            </a:xfrm>
            <a:prstGeom prst="rect">
              <a:avLst/>
            </a:prstGeom>
            <a:noFill/>
          </p:spPr>
          <p:txBody>
            <a:bodyPr wrap="square" rtlCol="0">
              <a:spAutoFit/>
            </a:bodyPr>
            <a:lstStyle/>
            <a:p>
              <a:r>
                <a:rPr lang="en-US" dirty="0">
                  <a:solidFill>
                    <a:schemeClr val="bg1"/>
                  </a:solidFill>
                </a:rPr>
                <a:t>Theoretical model</a:t>
              </a:r>
            </a:p>
          </p:txBody>
        </p:sp>
      </p:grpSp>
      <p:sp>
        <p:nvSpPr>
          <p:cNvPr id="27" name="TextBox 26">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a:t>Theoretical graph</a:t>
            </a:r>
          </a:p>
        </p:txBody>
      </p:sp>
      <p:pic>
        <p:nvPicPr>
          <p:cNvPr id="3" name="Picture 2"/>
          <p:cNvPicPr>
            <a:picLocks noChangeAspect="1"/>
          </p:cNvPicPr>
          <p:nvPr/>
        </p:nvPicPr>
        <p:blipFill>
          <a:blip r:embed="rId6"/>
          <a:stretch>
            <a:fillRect/>
          </a:stretch>
        </p:blipFill>
        <p:spPr>
          <a:xfrm>
            <a:off x="1455487" y="1143122"/>
            <a:ext cx="6556447" cy="4737561"/>
          </a:xfrm>
          <a:prstGeom prst="rect">
            <a:avLst/>
          </a:prstGeom>
        </p:spPr>
      </p:pic>
      <p:sp>
        <p:nvSpPr>
          <p:cNvPr id="7" name="TextBox 6"/>
          <p:cNvSpPr txBox="1"/>
          <p:nvPr/>
        </p:nvSpPr>
        <p:spPr>
          <a:xfrm>
            <a:off x="3842604" y="5553142"/>
            <a:ext cx="2080506" cy="369332"/>
          </a:xfrm>
          <a:prstGeom prst="rect">
            <a:avLst/>
          </a:prstGeom>
          <a:solidFill>
            <a:schemeClr val="bg1"/>
          </a:solidFill>
        </p:spPr>
        <p:txBody>
          <a:bodyPr wrap="none" rtlCol="0">
            <a:spAutoFit/>
          </a:bodyPr>
          <a:lstStyle/>
          <a:p>
            <a:r>
              <a:rPr lang="en-US" dirty="0">
                <a:solidFill>
                  <a:srgbClr val="5B5859"/>
                </a:solidFill>
              </a:rPr>
              <a:t>Bubble diameter</a:t>
            </a:r>
            <a:r>
              <a:rPr lang="ka-GE" dirty="0">
                <a:solidFill>
                  <a:srgbClr val="5B5859"/>
                </a:solidFill>
              </a:rPr>
              <a:t>(</a:t>
            </a:r>
            <a:r>
              <a:rPr lang="en-US" dirty="0">
                <a:solidFill>
                  <a:srgbClr val="5B5859"/>
                </a:solidFill>
              </a:rPr>
              <a:t>m)</a:t>
            </a:r>
          </a:p>
        </p:txBody>
      </p:sp>
      <p:pic>
        <p:nvPicPr>
          <p:cNvPr id="26" name="Picture 25">
            <a:extLst>
              <a:ext uri="{FF2B5EF4-FFF2-40B4-BE49-F238E27FC236}">
                <a16:creationId xmlns:a16="http://schemas.microsoft.com/office/drawing/2014/main" id="{0C2FE359-7FB0-8F40-24C9-0A6F7B29EE1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2103301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59231" y="1619931"/>
                <a:ext cx="2780366" cy="14605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en>
                      </m:f>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
                                <a:rPr lang="en-US" sz="2400" b="0" i="1" smtClean="0">
                                  <a:latin typeface="Cambria Math" panose="02040503050406030204" pitchFamily="18" charset="0"/>
                                  <a:ea typeface="Cambria Math" panose="02040503050406030204" pitchFamily="18" charset="0"/>
                                </a:rPr>
                                <m:t>𝜌</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𝑙</m:t>
                                  </m:r>
                                </m:e>
                                <m:sup>
                                  <m:r>
                                    <a:rPr lang="en-US" sz="2400" b="0" i="1" smtClean="0">
                                      <a:latin typeface="Cambria Math" panose="02040503050406030204" pitchFamily="18" charset="0"/>
                                      <a:ea typeface="Cambria Math" panose="02040503050406030204" pitchFamily="18" charset="0"/>
                                    </a:rPr>
                                    <m:t>3</m:t>
                                  </m:r>
                                </m:sup>
                              </m:sSup>
                            </m:den>
                          </m:f>
                        </m:e>
                      </m:rad>
                    </m:oMath>
                  </m:oMathPara>
                </a14:m>
                <a:endParaRPr lang="en-US" sz="2400" dirty="0"/>
              </a:p>
              <a:p>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559231" y="1619931"/>
                <a:ext cx="2780366" cy="1460528"/>
              </a:xfrm>
              <a:prstGeom prst="rect">
                <a:avLst/>
              </a:prstGeom>
              <a:blipFill>
                <a:blip r:embed="rId3"/>
                <a:stretch>
                  <a:fillRect/>
                </a:stretch>
              </a:blipFill>
            </p:spPr>
            <p:txBody>
              <a:bodyPr/>
              <a:lstStyle/>
              <a:p>
                <a:r>
                  <a:rPr lang="en-US">
                    <a:noFill/>
                  </a:rPr>
                  <a:t> </a:t>
                </a:r>
              </a:p>
            </p:txBody>
          </p:sp>
        </mc:Fallback>
      </mc:AlternateContent>
      <p:grpSp>
        <p:nvGrpSpPr>
          <p:cNvPr id="5" name="Group 4"/>
          <p:cNvGrpSpPr/>
          <p:nvPr/>
        </p:nvGrpSpPr>
        <p:grpSpPr>
          <a:xfrm>
            <a:off x="388483" y="6416159"/>
            <a:ext cx="2489211" cy="369332"/>
            <a:chOff x="6365082" y="6416159"/>
            <a:chExt cx="2489211" cy="369332"/>
          </a:xfrm>
        </p:grpSpPr>
        <p:sp>
          <p:nvSpPr>
            <p:cNvPr id="6" name="Rectangle 5"/>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11" name="Group 10"/>
          <p:cNvGrpSpPr/>
          <p:nvPr/>
        </p:nvGrpSpPr>
        <p:grpSpPr>
          <a:xfrm>
            <a:off x="9334229" y="6410325"/>
            <a:ext cx="2483643" cy="369332"/>
            <a:chOff x="9334229" y="6410325"/>
            <a:chExt cx="2483643" cy="369332"/>
          </a:xfrm>
        </p:grpSpPr>
        <p:sp>
          <p:nvSpPr>
            <p:cNvPr id="12" name="Rectangle 11"/>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14" name="Group 13"/>
          <p:cNvGrpSpPr/>
          <p:nvPr/>
        </p:nvGrpSpPr>
        <p:grpSpPr>
          <a:xfrm>
            <a:off x="6365082" y="6416159"/>
            <a:ext cx="2483643" cy="369332"/>
            <a:chOff x="6365082" y="6416159"/>
            <a:chExt cx="2483643" cy="369332"/>
          </a:xfrm>
        </p:grpSpPr>
        <p:sp>
          <p:nvSpPr>
            <p:cNvPr id="15" name="Rectangle 14"/>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17" name="Group 16"/>
          <p:cNvGrpSpPr/>
          <p:nvPr/>
        </p:nvGrpSpPr>
        <p:grpSpPr>
          <a:xfrm>
            <a:off x="3362326" y="6416159"/>
            <a:ext cx="2775770" cy="369332"/>
            <a:chOff x="523875" y="6406634"/>
            <a:chExt cx="2573443" cy="369332"/>
          </a:xfrm>
        </p:grpSpPr>
        <p:sp>
          <p:nvSpPr>
            <p:cNvPr id="18" name="Rectangle 17"/>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69831" y="6406634"/>
              <a:ext cx="2327487" cy="369332"/>
            </a:xfrm>
            <a:prstGeom prst="rect">
              <a:avLst/>
            </a:prstGeom>
            <a:noFill/>
          </p:spPr>
          <p:txBody>
            <a:bodyPr wrap="square" rtlCol="0">
              <a:spAutoFit/>
            </a:bodyPr>
            <a:lstStyle/>
            <a:p>
              <a:r>
                <a:rPr lang="en-US" dirty="0">
                  <a:solidFill>
                    <a:schemeClr val="bg1"/>
                  </a:solidFill>
                </a:rPr>
                <a:t>Theoretical model</a:t>
              </a:r>
            </a:p>
          </p:txBody>
        </p:sp>
      </p:grpSp>
      <p:sp>
        <p:nvSpPr>
          <p:cNvPr id="26" name="TextBox 25">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a:t>Theoretical model</a:t>
            </a:r>
          </a:p>
        </p:txBody>
      </p:sp>
      <p:grpSp>
        <p:nvGrpSpPr>
          <p:cNvPr id="33" name="Group 32">
            <a:extLst>
              <a:ext uri="{FF2B5EF4-FFF2-40B4-BE49-F238E27FC236}">
                <a16:creationId xmlns:a16="http://schemas.microsoft.com/office/drawing/2014/main" id="{DF72A454-0AEA-B835-FAFD-E47F99020A0B}"/>
              </a:ext>
            </a:extLst>
          </p:cNvPr>
          <p:cNvGrpSpPr/>
          <p:nvPr/>
        </p:nvGrpSpPr>
        <p:grpSpPr>
          <a:xfrm>
            <a:off x="4770569" y="3357479"/>
            <a:ext cx="2483643" cy="1226687"/>
            <a:chOff x="4760241" y="2905152"/>
            <a:chExt cx="2483643" cy="1226687"/>
          </a:xfrm>
        </p:grpSpPr>
        <p:sp>
          <p:nvSpPr>
            <p:cNvPr id="31" name="Rectangle 30">
              <a:extLst>
                <a:ext uri="{FF2B5EF4-FFF2-40B4-BE49-F238E27FC236}">
                  <a16:creationId xmlns:a16="http://schemas.microsoft.com/office/drawing/2014/main" id="{39B8D8D7-89CC-D82A-9BD3-0984A7B32A1F}"/>
                </a:ext>
              </a:extLst>
            </p:cNvPr>
            <p:cNvSpPr/>
            <p:nvPr/>
          </p:nvSpPr>
          <p:spPr>
            <a:xfrm>
              <a:off x="4760241" y="2905152"/>
              <a:ext cx="2483643" cy="122668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FD6BB-4A13-AA0E-E6D9-BC0A905738FA}"/>
                    </a:ext>
                  </a:extLst>
                </p:cNvPr>
                <p:cNvSpPr txBox="1"/>
                <p:nvPr/>
              </p:nvSpPr>
              <p:spPr>
                <a:xfrm>
                  <a:off x="4966587" y="2948527"/>
                  <a:ext cx="2070952"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den>
                        </m:f>
                        <m:rad>
                          <m:radPr>
                            <m:degHide m:val="on"/>
                            <m:ctrlPr>
                              <a:rPr lang="en-GB" sz="2400" b="0" i="1" smtClean="0">
                                <a:latin typeface="Cambria Math" panose="02040503050406030204" pitchFamily="18" charset="0"/>
                              </a:rPr>
                            </m:ctrlPr>
                          </m:radPr>
                          <m:deg/>
                          <m:e>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𝜎</m:t>
                                </m:r>
                                <m:r>
                                  <a:rPr lang="en-GB" sz="2400" b="0" i="1" smtClean="0">
                                    <a:latin typeface="Cambria Math" panose="02040503050406030204" pitchFamily="18" charset="0"/>
                                    <a:ea typeface="Cambria Math" panose="02040503050406030204" pitchFamily="18" charset="0"/>
                                  </a:rPr>
                                  <m:t>𝑅𝑇</m:t>
                                </m:r>
                              </m:num>
                              <m:den>
                                <m:r>
                                  <a:rPr lang="en-GB" sz="2400" b="0" i="1" smtClean="0">
                                    <a:latin typeface="Cambria Math" panose="02040503050406030204" pitchFamily="18" charset="0"/>
                                  </a:rPr>
                                  <m:t>𝑃𝑀</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𝑙</m:t>
                                    </m:r>
                                  </m:e>
                                  <m:sup>
                                    <m:r>
                                      <a:rPr lang="en-GB" sz="2400" b="0" i="1" smtClean="0">
                                        <a:latin typeface="Cambria Math" panose="02040503050406030204" pitchFamily="18" charset="0"/>
                                      </a:rPr>
                                      <m:t>3</m:t>
                                    </m:r>
                                  </m:sup>
                                </m:sSup>
                              </m:den>
                            </m:f>
                          </m:e>
                        </m:rad>
                      </m:oMath>
                    </m:oMathPara>
                  </a14:m>
                  <a:endParaRPr lang="en-GB" sz="2400" dirty="0"/>
                </a:p>
              </p:txBody>
            </p:sp>
          </mc:Choice>
          <mc:Fallback xmlns="">
            <p:sp>
              <p:nvSpPr>
                <p:cNvPr id="24" name="TextBox 23">
                  <a:extLst>
                    <a:ext uri="{FF2B5EF4-FFF2-40B4-BE49-F238E27FC236}">
                      <a16:creationId xmlns:a16="http://schemas.microsoft.com/office/drawing/2014/main" id="{E9AFD6BB-4A13-AA0E-E6D9-BC0A905738FA}"/>
                    </a:ext>
                  </a:extLst>
                </p:cNvPr>
                <p:cNvSpPr txBox="1">
                  <a:spLocks noRot="1" noChangeAspect="1" noMove="1" noResize="1" noEditPoints="1" noAdjustHandles="1" noChangeArrowheads="1" noChangeShapeType="1" noTextEdit="1"/>
                </p:cNvSpPr>
                <p:nvPr/>
              </p:nvSpPr>
              <p:spPr>
                <a:xfrm>
                  <a:off x="4966587" y="2948527"/>
                  <a:ext cx="2070952" cy="1091196"/>
                </a:xfrm>
                <a:prstGeom prst="rect">
                  <a:avLst/>
                </a:prstGeom>
                <a:blipFill>
                  <a:blip r:embed="rId4"/>
                  <a:stretch>
                    <a:fillRect/>
                  </a:stretch>
                </a:blipFill>
              </p:spPr>
              <p:txBody>
                <a:bodyPr/>
                <a:lstStyle/>
                <a:p>
                  <a:r>
                    <a:rPr lang="en-US">
                      <a:noFill/>
                    </a:rPr>
                    <a:t> </a:t>
                  </a:r>
                </a:p>
              </p:txBody>
            </p:sp>
          </mc:Fallback>
        </mc:AlternateContent>
      </p:grpSp>
      <p:sp>
        <p:nvSpPr>
          <p:cNvPr id="30" name="Arrow: Right 29">
            <a:extLst>
              <a:ext uri="{FF2B5EF4-FFF2-40B4-BE49-F238E27FC236}">
                <a16:creationId xmlns:a16="http://schemas.microsoft.com/office/drawing/2014/main" id="{0927DC6B-8660-0431-A468-FDA680043743}"/>
              </a:ext>
            </a:extLst>
          </p:cNvPr>
          <p:cNvSpPr/>
          <p:nvPr/>
        </p:nvSpPr>
        <p:spPr>
          <a:xfrm>
            <a:off x="3627619" y="3827947"/>
            <a:ext cx="630162" cy="2857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BA913E-E89A-EA11-3991-22EF64D015AB}"/>
                  </a:ext>
                </a:extLst>
              </p:cNvPr>
              <p:cNvSpPr txBox="1"/>
              <p:nvPr/>
            </p:nvSpPr>
            <p:spPr>
              <a:xfrm>
                <a:off x="1143706" y="2480124"/>
                <a:ext cx="1485087"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𝑃𝑉</m:t>
                      </m:r>
                      <m:r>
                        <a:rPr lang="en-GB" sz="2400" b="0" i="1" smtClean="0">
                          <a:latin typeface="Cambria Math" panose="02040503050406030204" pitchFamily="18" charset="0"/>
                        </a:rPr>
                        <m:t>=</m:t>
                      </m:r>
                      <m:r>
                        <a:rPr lang="en-GB" sz="2400" b="0" i="1" smtClean="0">
                          <a:latin typeface="Cambria Math" panose="02040503050406030204" pitchFamily="18" charset="0"/>
                        </a:rPr>
                        <m:t>𝑛𝑅𝑇</m:t>
                      </m:r>
                    </m:oMath>
                  </m:oMathPara>
                </a14:m>
                <a:endParaRPr lang="en-GB" sz="2400" b="0" dirty="0"/>
              </a:p>
              <a:p>
                <a:endParaRPr lang="en-GB" sz="2400" dirty="0"/>
              </a:p>
            </p:txBody>
          </p:sp>
        </mc:Choice>
        <mc:Fallback xmlns="">
          <p:sp>
            <p:nvSpPr>
              <p:cNvPr id="3" name="TextBox 2">
                <a:extLst>
                  <a:ext uri="{FF2B5EF4-FFF2-40B4-BE49-F238E27FC236}">
                    <a16:creationId xmlns:a16="http://schemas.microsoft.com/office/drawing/2014/main" id="{9EBA913E-E89A-EA11-3991-22EF64D015AB}"/>
                  </a:ext>
                </a:extLst>
              </p:cNvPr>
              <p:cNvSpPr txBox="1">
                <a:spLocks noRot="1" noChangeAspect="1" noMove="1" noResize="1" noEditPoints="1" noAdjustHandles="1" noChangeArrowheads="1" noChangeShapeType="1" noTextEdit="1"/>
              </p:cNvSpPr>
              <p:nvPr/>
            </p:nvSpPr>
            <p:spPr>
              <a:xfrm>
                <a:off x="1143706" y="2480124"/>
                <a:ext cx="1485087" cy="738664"/>
              </a:xfrm>
              <a:prstGeom prst="rect">
                <a:avLst/>
              </a:prstGeom>
              <a:blipFill>
                <a:blip r:embed="rId5"/>
                <a:stretch>
                  <a:fillRect l="-2469" r="-2469"/>
                </a:stretch>
              </a:blipFill>
            </p:spPr>
            <p:txBody>
              <a:bodyPr/>
              <a:lstStyle/>
              <a:p>
                <a:r>
                  <a:rPr lang="en-US">
                    <a:noFill/>
                  </a:rPr>
                  <a:t> </a:t>
                </a:r>
              </a:p>
            </p:txBody>
          </p:sp>
        </mc:Fallback>
      </mc:AlternateContent>
      <p:grpSp>
        <p:nvGrpSpPr>
          <p:cNvPr id="27" name="Group 26"/>
          <p:cNvGrpSpPr/>
          <p:nvPr/>
        </p:nvGrpSpPr>
        <p:grpSpPr>
          <a:xfrm>
            <a:off x="1143706" y="3253297"/>
            <a:ext cx="1740861" cy="2382964"/>
            <a:chOff x="1143706" y="2945524"/>
            <a:chExt cx="1740861" cy="238296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F52E80-E109-A232-4CA1-63DE7FBD0523}"/>
                    </a:ext>
                  </a:extLst>
                </p:cNvPr>
                <p:cNvSpPr txBox="1"/>
                <p:nvPr/>
              </p:nvSpPr>
              <p:spPr>
                <a:xfrm>
                  <a:off x="1143706" y="2945524"/>
                  <a:ext cx="1634422"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𝑃𝑉</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𝑚</m:t>
                            </m:r>
                          </m:num>
                          <m:den>
                            <m:r>
                              <a:rPr lang="en-GB" sz="2400" b="0" i="1" smtClean="0">
                                <a:latin typeface="Cambria Math" panose="02040503050406030204" pitchFamily="18" charset="0"/>
                              </a:rPr>
                              <m:t>𝑀</m:t>
                            </m:r>
                          </m:den>
                        </m:f>
                        <m:r>
                          <a:rPr lang="en-GB" sz="2400" b="0" i="1" smtClean="0">
                            <a:latin typeface="Cambria Math" panose="02040503050406030204" pitchFamily="18" charset="0"/>
                          </a:rPr>
                          <m:t>𝑅𝑇</m:t>
                        </m:r>
                      </m:oMath>
                    </m:oMathPara>
                  </a14:m>
                  <a:endParaRPr lang="en-GB" sz="2400" dirty="0"/>
                </a:p>
              </p:txBody>
            </p:sp>
          </mc:Choice>
          <mc:Fallback xmlns="">
            <p:sp>
              <p:nvSpPr>
                <p:cNvPr id="8" name="TextBox 7">
                  <a:extLst>
                    <a:ext uri="{FF2B5EF4-FFF2-40B4-BE49-F238E27FC236}">
                      <a16:creationId xmlns:a16="http://schemas.microsoft.com/office/drawing/2014/main" id="{C8F52E80-E109-A232-4CA1-63DE7FBD0523}"/>
                    </a:ext>
                  </a:extLst>
                </p:cNvPr>
                <p:cNvSpPr txBox="1">
                  <a:spLocks noRot="1" noChangeAspect="1" noMove="1" noResize="1" noEditPoints="1" noAdjustHandles="1" noChangeArrowheads="1" noChangeShapeType="1" noTextEdit="1"/>
                </p:cNvSpPr>
                <p:nvPr/>
              </p:nvSpPr>
              <p:spPr>
                <a:xfrm>
                  <a:off x="1143706" y="2945524"/>
                  <a:ext cx="1634422" cy="6301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C82CA2-E637-D882-23DD-0BDAB9AAFAF3}"/>
                    </a:ext>
                  </a:extLst>
                </p:cNvPr>
                <p:cNvSpPr txBox="1"/>
                <p:nvPr/>
              </p:nvSpPr>
              <p:spPr>
                <a:xfrm>
                  <a:off x="1143706" y="3705094"/>
                  <a:ext cx="1740861"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𝑃𝑉</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𝜌</m:t>
                            </m:r>
                            <m:r>
                              <a:rPr lang="en-GB" sz="2400" b="0" i="1" smtClean="0">
                                <a:latin typeface="Cambria Math" panose="02040503050406030204" pitchFamily="18" charset="0"/>
                                <a:ea typeface="Cambria Math" panose="02040503050406030204" pitchFamily="18" charset="0"/>
                              </a:rPr>
                              <m:t>𝑉</m:t>
                            </m:r>
                          </m:num>
                          <m:den>
                            <m:r>
                              <a:rPr lang="en-GB" sz="2400" b="0" i="1" smtClean="0">
                                <a:latin typeface="Cambria Math" panose="02040503050406030204" pitchFamily="18" charset="0"/>
                              </a:rPr>
                              <m:t>𝑀</m:t>
                            </m:r>
                          </m:den>
                        </m:f>
                        <m:r>
                          <a:rPr lang="en-GB" sz="2400" b="0" i="1" smtClean="0">
                            <a:latin typeface="Cambria Math" panose="02040503050406030204" pitchFamily="18" charset="0"/>
                          </a:rPr>
                          <m:t>𝑅𝑇</m:t>
                        </m:r>
                      </m:oMath>
                    </m:oMathPara>
                  </a14:m>
                  <a:endParaRPr lang="en-GB" sz="2400" dirty="0"/>
                </a:p>
              </p:txBody>
            </p:sp>
          </mc:Choice>
          <mc:Fallback xmlns="">
            <p:sp>
              <p:nvSpPr>
                <p:cNvPr id="20" name="TextBox 19">
                  <a:extLst>
                    <a:ext uri="{FF2B5EF4-FFF2-40B4-BE49-F238E27FC236}">
                      <a16:creationId xmlns:a16="http://schemas.microsoft.com/office/drawing/2014/main" id="{D9C82CA2-E637-D882-23DD-0BDAB9AAFAF3}"/>
                    </a:ext>
                  </a:extLst>
                </p:cNvPr>
                <p:cNvSpPr txBox="1">
                  <a:spLocks noRot="1" noChangeAspect="1" noMove="1" noResize="1" noEditPoints="1" noAdjustHandles="1" noChangeArrowheads="1" noChangeShapeType="1" noTextEdit="1"/>
                </p:cNvSpPr>
                <p:nvPr/>
              </p:nvSpPr>
              <p:spPr>
                <a:xfrm>
                  <a:off x="1143706" y="3705094"/>
                  <a:ext cx="1740861" cy="6890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F068096-0D82-1CD0-9A21-16B48C3BA295}"/>
                    </a:ext>
                  </a:extLst>
                </p:cNvPr>
                <p:cNvSpPr txBox="1"/>
                <p:nvPr/>
              </p:nvSpPr>
              <p:spPr>
                <a:xfrm>
                  <a:off x="1178499" y="4639453"/>
                  <a:ext cx="1172885"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𝜌</m:t>
                        </m:r>
                        <m:r>
                          <a:rPr lang="ka-GE" sz="2400" b="0" i="1" smtClean="0">
                            <a:latin typeface="Cambria Math" panose="02040503050406030204" pitchFamily="18" charset="0"/>
                            <a:ea typeface="Cambria Math" panose="02040503050406030204" pitchFamily="18" charset="0"/>
                          </a:rPr>
                          <m:t>= </m:t>
                        </m:r>
                        <m:f>
                          <m:fPr>
                            <m:ctrlPr>
                              <a:rPr lang="ka-GE" sz="2400" b="0" i="1" smtClean="0">
                                <a:latin typeface="Cambria Math"/>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𝑃𝑀</m:t>
                            </m:r>
                          </m:num>
                          <m:den>
                            <m:r>
                              <a:rPr lang="en-GB" sz="2400" b="0" i="1" smtClean="0">
                                <a:latin typeface="Cambria Math" panose="02040503050406030204" pitchFamily="18" charset="0"/>
                                <a:ea typeface="Cambria Math" panose="02040503050406030204" pitchFamily="18" charset="0"/>
                              </a:rPr>
                              <m:t>𝑅𝑇</m:t>
                            </m:r>
                          </m:den>
                        </m:f>
                      </m:oMath>
                    </m:oMathPara>
                  </a14:m>
                  <a:endParaRPr lang="en-GB" sz="2400" dirty="0"/>
                </a:p>
              </p:txBody>
            </p:sp>
          </mc:Choice>
          <mc:Fallback xmlns="">
            <p:sp>
              <p:nvSpPr>
                <p:cNvPr id="22" name="TextBox 21">
                  <a:extLst>
                    <a:ext uri="{FF2B5EF4-FFF2-40B4-BE49-F238E27FC236}">
                      <a16:creationId xmlns:a16="http://schemas.microsoft.com/office/drawing/2014/main" id="{AF068096-0D82-1CD0-9A21-16B48C3BA295}"/>
                    </a:ext>
                  </a:extLst>
                </p:cNvPr>
                <p:cNvSpPr txBox="1">
                  <a:spLocks noRot="1" noChangeAspect="1" noMove="1" noResize="1" noEditPoints="1" noAdjustHandles="1" noChangeArrowheads="1" noChangeShapeType="1" noTextEdit="1"/>
                </p:cNvSpPr>
                <p:nvPr/>
              </p:nvSpPr>
              <p:spPr>
                <a:xfrm>
                  <a:off x="1178499" y="4639453"/>
                  <a:ext cx="1172885" cy="689035"/>
                </a:xfrm>
                <a:prstGeom prst="rect">
                  <a:avLst/>
                </a:prstGeom>
                <a:blipFill>
                  <a:blip r:embed="rId8"/>
                  <a:stretch>
                    <a:fillRect/>
                  </a:stretch>
                </a:blipFill>
              </p:spPr>
              <p:txBody>
                <a:bodyPr/>
                <a:lstStyle/>
                <a:p>
                  <a:r>
                    <a:rPr lang="en-US">
                      <a:noFill/>
                    </a:rPr>
                    <a:t> </a:t>
                  </a:r>
                </a:p>
              </p:txBody>
            </p:sp>
          </mc:Fallback>
        </mc:AlternateContent>
      </p:grpSp>
      <p:grpSp>
        <p:nvGrpSpPr>
          <p:cNvPr id="54" name="Group 53"/>
          <p:cNvGrpSpPr/>
          <p:nvPr/>
        </p:nvGrpSpPr>
        <p:grpSpPr>
          <a:xfrm>
            <a:off x="9013571" y="2249954"/>
            <a:ext cx="3124958" cy="2130173"/>
            <a:chOff x="7315045" y="1928828"/>
            <a:chExt cx="3124958" cy="2130173"/>
          </a:xfrm>
        </p:grpSpPr>
        <mc:AlternateContent xmlns:mc="http://schemas.openxmlformats.org/markup-compatibility/2006" xmlns:a14="http://schemas.microsoft.com/office/drawing/2010/main">
          <mc:Choice Requires="a14">
            <p:sp>
              <p:nvSpPr>
                <p:cNvPr id="51" name="TextBox 50"/>
                <p:cNvSpPr txBox="1"/>
                <p:nvPr/>
              </p:nvSpPr>
              <p:spPr>
                <a:xfrm>
                  <a:off x="7315045" y="3265105"/>
                  <a:ext cx="31249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𝑅</m:t>
                        </m:r>
                        <m:r>
                          <a:rPr lang="en-US" b="0" i="1" smtClean="0">
                            <a:latin typeface="Cambria Math"/>
                          </a:rPr>
                          <m:t> −</m:t>
                        </m:r>
                        <m:r>
                          <a:rPr lang="en-US" b="0" i="1" smtClean="0">
                            <a:latin typeface="Cambria Math"/>
                          </a:rPr>
                          <m:t>𝑢𝑛𝑖𝑣𝑒𝑟𝑠𝑎𝑙</m:t>
                        </m:r>
                        <m:r>
                          <a:rPr lang="en-US" b="0" i="1" smtClean="0">
                            <a:latin typeface="Cambria Math"/>
                          </a:rPr>
                          <m:t> </m:t>
                        </m:r>
                        <m:r>
                          <a:rPr lang="en-US" b="0" i="1" smtClean="0">
                            <a:latin typeface="Cambria Math"/>
                          </a:rPr>
                          <m:t>𝑔𝑎𝑠</m:t>
                        </m:r>
                        <m:r>
                          <a:rPr lang="en-US" b="0" i="1" smtClean="0">
                            <a:latin typeface="Cambria Math"/>
                          </a:rPr>
                          <m:t> </m:t>
                        </m:r>
                        <m:r>
                          <a:rPr lang="en-US" b="0" i="1" smtClean="0">
                            <a:latin typeface="Cambria Math"/>
                          </a:rPr>
                          <m:t>𝑐𝑜𝑛𝑠𝑡𝑎𝑛𝑡</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315045" y="3265105"/>
                  <a:ext cx="3124958" cy="369332"/>
                </a:xfrm>
                <a:prstGeom prst="rect">
                  <a:avLst/>
                </a:prstGeom>
                <a:blipFill rotWithShape="1">
                  <a:blip r:embed="rId10"/>
                  <a:stretch>
                    <a:fillRect b="-4918"/>
                  </a:stretch>
                </a:blipFill>
              </p:spPr>
              <p:txBody>
                <a:bodyPr/>
                <a:lstStyle/>
                <a:p>
                  <a:r>
                    <a:rPr lang="en-US">
                      <a:noFill/>
                    </a:rPr>
                    <a:t> </a:t>
                  </a:r>
                </a:p>
              </p:txBody>
            </p:sp>
          </mc:Fallback>
        </mc:AlternateContent>
        <p:grpSp>
          <p:nvGrpSpPr>
            <p:cNvPr id="53" name="Group 52"/>
            <p:cNvGrpSpPr/>
            <p:nvPr/>
          </p:nvGrpSpPr>
          <p:grpSpPr>
            <a:xfrm>
              <a:off x="7331015" y="1928828"/>
              <a:ext cx="2932682" cy="2130173"/>
              <a:chOff x="7331015" y="1928828"/>
              <a:chExt cx="2932682" cy="2130173"/>
            </a:xfrm>
          </p:grpSpPr>
          <mc:AlternateContent xmlns:mc="http://schemas.openxmlformats.org/markup-compatibility/2006" xmlns:a14="http://schemas.microsoft.com/office/drawing/2010/main">
            <mc:Choice Requires="a14">
              <p:sp>
                <p:nvSpPr>
                  <p:cNvPr id="47" name="TextBox 46"/>
                  <p:cNvSpPr txBox="1"/>
                  <p:nvPr/>
                </p:nvSpPr>
                <p:spPr>
                  <a:xfrm>
                    <a:off x="7331015" y="1928828"/>
                    <a:ext cx="167360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 −</m:t>
                          </m:r>
                          <m:r>
                            <a:rPr lang="en-US" b="0" i="1" smtClean="0">
                              <a:latin typeface="Cambria Math"/>
                            </a:rPr>
                            <m:t>𝑝𝑟𝑒𝑠𝑠𝑢𝑟𝑒</m:t>
                          </m:r>
                        </m:oMath>
                      </m:oMathPara>
                    </a14:m>
                    <a:endParaRPr lang="en-US" b="0" dirty="0" smtClean="0"/>
                  </a:p>
                  <a:p>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7331015" y="1928828"/>
                    <a:ext cx="1673600" cy="646331"/>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342357" y="2345648"/>
                    <a:ext cx="22331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0" i="1" smtClean="0">
                              <a:latin typeface="Cambria Math"/>
                            </a:rPr>
                            <m:t> −</m:t>
                          </m:r>
                          <m:r>
                            <a:rPr lang="en-US" b="0" i="1" smtClean="0">
                              <a:latin typeface="Cambria Math"/>
                            </a:rPr>
                            <m:t>𝑏𝑢𝑏𝑏𝑙𝑒</m:t>
                          </m:r>
                          <m:r>
                            <a:rPr lang="en-US" b="0" i="1" smtClean="0">
                              <a:latin typeface="Cambria Math"/>
                            </a:rPr>
                            <m:t> </m:t>
                          </m:r>
                          <m:r>
                            <a:rPr lang="en-US" b="0" i="1" smtClean="0">
                              <a:latin typeface="Cambria Math"/>
                            </a:rPr>
                            <m:t>𝑣𝑜𝑙𝑢𝑚𝑒</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342357" y="2345648"/>
                    <a:ext cx="2233112"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333151" y="2798451"/>
                    <a:ext cx="29305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𝑛</m:t>
                          </m:r>
                          <m:r>
                            <a:rPr lang="en-US" b="0" i="1" smtClean="0">
                              <a:latin typeface="Cambria Math"/>
                            </a:rPr>
                            <m:t> −</m:t>
                          </m:r>
                          <m:r>
                            <a:rPr lang="en-US" b="0" i="1" smtClean="0">
                              <a:latin typeface="Cambria Math"/>
                            </a:rPr>
                            <m:t>𝑡h𝑒</m:t>
                          </m:r>
                          <m:r>
                            <a:rPr lang="en-US" b="0" i="1" smtClean="0">
                              <a:latin typeface="Cambria Math"/>
                            </a:rPr>
                            <m:t> </m:t>
                          </m:r>
                          <m:r>
                            <a:rPr lang="en-US" b="0" i="1" smtClean="0">
                              <a:latin typeface="Cambria Math"/>
                            </a:rPr>
                            <m:t>𝑛𝑢𝑚𝑏𝑒𝑟</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𝑚𝑜𝑙𝑒𝑠</m:t>
                          </m:r>
                          <m:r>
                            <a:rPr lang="en-US" b="0" i="1" smtClean="0">
                              <a:latin typeface="Cambria Math"/>
                            </a:rPr>
                            <m:t> </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333151" y="2798451"/>
                    <a:ext cx="2930546" cy="369332"/>
                  </a:xfrm>
                  <a:prstGeom prst="rect">
                    <a:avLst/>
                  </a:prstGeom>
                  <a:blipFill rotWithShape="1">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331152" y="3689669"/>
                    <a:ext cx="20382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𝑇</m:t>
                          </m:r>
                          <m:r>
                            <a:rPr lang="en-US" b="0" i="1" smtClean="0">
                              <a:latin typeface="Cambria Math"/>
                            </a:rPr>
                            <m:t> −</m:t>
                          </m:r>
                          <m:r>
                            <a:rPr lang="en-US" b="0" i="1" smtClean="0">
                              <a:latin typeface="Cambria Math"/>
                            </a:rPr>
                            <m:t>𝑡𝑒𝑚𝑝𝑒𝑟𝑎𝑡𝑢𝑟𝑒</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7331152" y="3689669"/>
                    <a:ext cx="2038250" cy="369332"/>
                  </a:xfrm>
                  <a:prstGeom prst="rect">
                    <a:avLst/>
                  </a:prstGeom>
                  <a:blipFill rotWithShape="1">
                    <a:blip r:embed="rId14"/>
                    <a:stretch>
                      <a:fillRect b="-11667"/>
                    </a:stretch>
                  </a:blipFill>
                </p:spPr>
                <p:txBody>
                  <a:bodyPr/>
                  <a:lstStyle/>
                  <a:p>
                    <a:r>
                      <a:rPr lang="en-US">
                        <a:noFill/>
                      </a:rPr>
                      <a:t> </a:t>
                    </a:r>
                  </a:p>
                </p:txBody>
              </p:sp>
            </mc:Fallback>
          </mc:AlternateContent>
        </p:grpSp>
      </p:grpSp>
      <p:sp>
        <p:nvSpPr>
          <p:cNvPr id="49" name="Rectangle 48"/>
          <p:cNvSpPr/>
          <p:nvPr/>
        </p:nvSpPr>
        <p:spPr>
          <a:xfrm>
            <a:off x="8839498" y="2081165"/>
            <a:ext cx="3343275" cy="2741557"/>
          </a:xfrm>
          <a:prstGeom prst="rect">
            <a:avLst/>
          </a:prstGeom>
          <a:solidFill>
            <a:schemeClr val="accent1">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17917" y="1530927"/>
            <a:ext cx="4100860" cy="810376"/>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4" name="TextBox 43"/>
              <p:cNvSpPr txBox="1"/>
              <p:nvPr/>
            </p:nvSpPr>
            <p:spPr>
              <a:xfrm>
                <a:off x="669030" y="1666060"/>
                <a:ext cx="27269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𝐼𝑑𝑒𝑎𝑙</m:t>
                      </m:r>
                      <m:r>
                        <a:rPr lang="en-US" sz="2400" b="0" i="1" smtClean="0">
                          <a:latin typeface="Cambria Math"/>
                        </a:rPr>
                        <m:t> </m:t>
                      </m:r>
                      <m:r>
                        <a:rPr lang="en-US" sz="2400" b="0" i="1" smtClean="0">
                          <a:latin typeface="Cambria Math"/>
                        </a:rPr>
                        <m:t>𝑎𝑖𝑟</m:t>
                      </m:r>
                      <m:r>
                        <a:rPr lang="en-US" sz="2400" b="0" i="1" smtClean="0">
                          <a:latin typeface="Cambria Math"/>
                        </a:rPr>
                        <m:t> </m:t>
                      </m:r>
                      <m:r>
                        <a:rPr lang="en-US" sz="2400" b="0" i="1" smtClean="0">
                          <a:latin typeface="Cambria Math"/>
                        </a:rPr>
                        <m:t>𝑓𝑜𝑟𝑚𝑢𝑙𝑎</m:t>
                      </m:r>
                    </m:oMath>
                  </m:oMathPara>
                </a14:m>
                <a:endParaRPr lang="en-US" sz="2400" dirty="0"/>
              </a:p>
            </p:txBody>
          </p:sp>
        </mc:Choice>
        <mc:Fallback>
          <p:sp>
            <p:nvSpPr>
              <p:cNvPr id="44" name="TextBox 43"/>
              <p:cNvSpPr txBox="1">
                <a:spLocks noRot="1" noChangeAspect="1" noMove="1" noResize="1" noEditPoints="1" noAdjustHandles="1" noChangeArrowheads="1" noChangeShapeType="1" noTextEdit="1"/>
              </p:cNvSpPr>
              <p:nvPr/>
            </p:nvSpPr>
            <p:spPr>
              <a:xfrm>
                <a:off x="669030" y="1666060"/>
                <a:ext cx="2726965" cy="461665"/>
              </a:xfrm>
              <a:prstGeom prst="rect">
                <a:avLst/>
              </a:prstGeom>
              <a:blipFill>
                <a:blip r:embed="rId1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4723501" y="5072016"/>
                <a:ext cx="2451825" cy="882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𝜎</m:t>
                          </m:r>
                          <m:r>
                            <a:rPr lang="en-US" sz="2800" b="0" i="1" smtClean="0">
                              <a:latin typeface="Cambria Math" panose="02040503050406030204" pitchFamily="18" charset="0"/>
                              <a:ea typeface="Cambria Math" panose="02040503050406030204" pitchFamily="18" charset="0"/>
                            </a:rPr>
                            <m:t>𝑅𝑇</m:t>
                          </m:r>
                        </m:num>
                        <m:den>
                          <m:r>
                            <a:rPr lang="en-US" sz="2800" b="0" i="1" smtClean="0">
                              <a:latin typeface="Cambria Math" panose="02040503050406030204" pitchFamily="18" charset="0"/>
                            </a:rPr>
                            <m:t>4</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𝜋</m:t>
                              </m:r>
                            </m:e>
                            <m:sup>
                              <m:r>
                                <a:rPr lang="en-US" sz="2800" b="0" i="1" smtClean="0">
                                  <a:latin typeface="Cambria Math" panose="02040503050406030204" pitchFamily="18" charset="0"/>
                                  <a:ea typeface="Cambria Math" panose="02040503050406030204" pitchFamily="18" charset="0"/>
                                </a:rPr>
                                <m:t>2</m:t>
                              </m:r>
                            </m:sup>
                          </m:sSup>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𝑓</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𝑀</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𝑙</m:t>
                              </m:r>
                            </m:e>
                            <m:sup>
                              <m:r>
                                <a:rPr lang="en-US" sz="2800" b="0" i="1" smtClean="0">
                                  <a:latin typeface="Cambria Math" panose="02040503050406030204" pitchFamily="18" charset="0"/>
                                  <a:ea typeface="Cambria Math" panose="02040503050406030204" pitchFamily="18" charset="0"/>
                                </a:rPr>
                                <m:t>3</m:t>
                              </m:r>
                            </m:sup>
                          </m:sSup>
                        </m:den>
                      </m:f>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4723501" y="5072016"/>
                <a:ext cx="2451825" cy="8821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56279" y="4462925"/>
                <a:ext cx="1810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𝑚𝑎𝑠𝑠</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056279" y="4462925"/>
                <a:ext cx="1810817" cy="276999"/>
              </a:xfrm>
              <a:prstGeom prst="rect">
                <a:avLst/>
              </a:prstGeom>
              <a:blipFill>
                <a:blip r:embed="rId17"/>
                <a:stretch>
                  <a:fillRect l="-2694" r="-1347" b="-6522"/>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0C2FE359-7FB0-8F40-24C9-0A6F7B29EE10}"/>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326528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4003316570"/>
              </p:ext>
            </p:extLst>
          </p:nvPr>
        </p:nvGraphicFramePr>
        <p:xfrm>
          <a:off x="3956013" y="1284557"/>
          <a:ext cx="7692570" cy="4630056"/>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p:cNvGrpSpPr/>
          <p:nvPr/>
        </p:nvGrpSpPr>
        <p:grpSpPr>
          <a:xfrm>
            <a:off x="388483" y="6416159"/>
            <a:ext cx="2489211" cy="369332"/>
            <a:chOff x="6365082" y="6416159"/>
            <a:chExt cx="2489211" cy="369332"/>
          </a:xfrm>
        </p:grpSpPr>
        <p:sp>
          <p:nvSpPr>
            <p:cNvPr id="4" name="Rectangle 3"/>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18626" y="6416159"/>
              <a:ext cx="2335667" cy="369332"/>
            </a:xfrm>
            <a:prstGeom prst="rect">
              <a:avLst/>
            </a:prstGeom>
            <a:noFill/>
          </p:spPr>
          <p:txBody>
            <a:bodyPr wrap="square" rtlCol="0">
              <a:spAutoFit/>
            </a:bodyPr>
            <a:lstStyle/>
            <a:p>
              <a:r>
                <a:rPr lang="en-US" dirty="0">
                  <a:solidFill>
                    <a:schemeClr val="bg1"/>
                  </a:solidFill>
                </a:rPr>
                <a:t>Explanation of the fact</a:t>
              </a:r>
            </a:p>
          </p:txBody>
        </p:sp>
      </p:grpSp>
      <p:grpSp>
        <p:nvGrpSpPr>
          <p:cNvPr id="6" name="Group 5"/>
          <p:cNvGrpSpPr/>
          <p:nvPr/>
        </p:nvGrpSpPr>
        <p:grpSpPr>
          <a:xfrm>
            <a:off x="9334229" y="6410325"/>
            <a:ext cx="2483643" cy="369332"/>
            <a:chOff x="9334229" y="6410325"/>
            <a:chExt cx="2483643" cy="369332"/>
          </a:xfrm>
        </p:grpSpPr>
        <p:sp>
          <p:nvSpPr>
            <p:cNvPr id="7" name="Rectangle 6"/>
            <p:cNvSpPr/>
            <p:nvPr/>
          </p:nvSpPr>
          <p:spPr>
            <a:xfrm>
              <a:off x="9334229" y="6452116"/>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61688" y="6410325"/>
              <a:ext cx="1285875" cy="369332"/>
            </a:xfrm>
            <a:prstGeom prst="rect">
              <a:avLst/>
            </a:prstGeom>
            <a:noFill/>
          </p:spPr>
          <p:txBody>
            <a:bodyPr wrap="square" rtlCol="0">
              <a:spAutoFit/>
            </a:bodyPr>
            <a:lstStyle/>
            <a:p>
              <a:r>
                <a:rPr lang="en-US" dirty="0">
                  <a:solidFill>
                    <a:schemeClr val="bg1"/>
                  </a:solidFill>
                </a:rPr>
                <a:t>Conclusion</a:t>
              </a:r>
            </a:p>
          </p:txBody>
        </p:sp>
      </p:grpSp>
      <p:grpSp>
        <p:nvGrpSpPr>
          <p:cNvPr id="9" name="Group 8"/>
          <p:cNvGrpSpPr/>
          <p:nvPr/>
        </p:nvGrpSpPr>
        <p:grpSpPr>
          <a:xfrm>
            <a:off x="6365082" y="6416159"/>
            <a:ext cx="2483643" cy="369332"/>
            <a:chOff x="6365082" y="6416159"/>
            <a:chExt cx="2483643" cy="369332"/>
          </a:xfrm>
        </p:grpSpPr>
        <p:sp>
          <p:nvSpPr>
            <p:cNvPr id="10" name="Rectangle 9"/>
            <p:cNvSpPr/>
            <p:nvPr/>
          </p:nvSpPr>
          <p:spPr>
            <a:xfrm>
              <a:off x="6365082" y="6435209"/>
              <a:ext cx="2483643" cy="285750"/>
            </a:xfrm>
            <a:prstGeom prst="rect">
              <a:avLst/>
            </a:prstGeom>
            <a:solidFill>
              <a:srgbClr val="9E9E9E"/>
            </a:solidFill>
            <a:ln>
              <a:solidFill>
                <a:srgbClr val="9E9E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63965" y="6416159"/>
              <a:ext cx="1285875" cy="369332"/>
            </a:xfrm>
            <a:prstGeom prst="rect">
              <a:avLst/>
            </a:prstGeom>
            <a:noFill/>
          </p:spPr>
          <p:txBody>
            <a:bodyPr wrap="square" rtlCol="0">
              <a:spAutoFit/>
            </a:bodyPr>
            <a:lstStyle/>
            <a:p>
              <a:r>
                <a:rPr lang="en-US" dirty="0">
                  <a:solidFill>
                    <a:schemeClr val="bg1"/>
                  </a:solidFill>
                </a:rPr>
                <a:t>Experiment</a:t>
              </a:r>
            </a:p>
          </p:txBody>
        </p:sp>
      </p:grpSp>
      <p:grpSp>
        <p:nvGrpSpPr>
          <p:cNvPr id="12" name="Group 11"/>
          <p:cNvGrpSpPr/>
          <p:nvPr/>
        </p:nvGrpSpPr>
        <p:grpSpPr>
          <a:xfrm>
            <a:off x="3362326" y="6416159"/>
            <a:ext cx="2775770" cy="369332"/>
            <a:chOff x="523875" y="6406634"/>
            <a:chExt cx="2573443" cy="369332"/>
          </a:xfrm>
        </p:grpSpPr>
        <p:sp>
          <p:nvSpPr>
            <p:cNvPr id="13" name="Rectangle 12"/>
            <p:cNvSpPr/>
            <p:nvPr/>
          </p:nvSpPr>
          <p:spPr>
            <a:xfrm>
              <a:off x="523875" y="6448425"/>
              <a:ext cx="2219325" cy="285750"/>
            </a:xfrm>
            <a:prstGeom prst="rect">
              <a:avLst/>
            </a:prstGeom>
            <a:solidFill>
              <a:srgbClr val="217ABE"/>
            </a:solidFill>
            <a:ln>
              <a:solidFill>
                <a:srgbClr val="217A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831" y="6406634"/>
              <a:ext cx="2327487" cy="369332"/>
            </a:xfrm>
            <a:prstGeom prst="rect">
              <a:avLst/>
            </a:prstGeom>
            <a:noFill/>
          </p:spPr>
          <p:txBody>
            <a:bodyPr wrap="square" rtlCol="0">
              <a:spAutoFit/>
            </a:bodyPr>
            <a:lstStyle/>
            <a:p>
              <a:r>
                <a:rPr lang="en-US" dirty="0">
                  <a:solidFill>
                    <a:schemeClr val="bg1"/>
                  </a:solidFill>
                </a:rPr>
                <a:t>Theoretical model</a:t>
              </a:r>
            </a:p>
          </p:txBody>
        </p:sp>
      </p:grpSp>
      <p:sp>
        <p:nvSpPr>
          <p:cNvPr id="16" name="TextBox 15">
            <a:extLst>
              <a:ext uri="{FF2B5EF4-FFF2-40B4-BE49-F238E27FC236}">
                <a16:creationId xmlns:a16="http://schemas.microsoft.com/office/drawing/2014/main" id="{683819B9-7A57-9C2A-75C9-E97BBEDB7516}"/>
              </a:ext>
            </a:extLst>
          </p:cNvPr>
          <p:cNvSpPr txBox="1"/>
          <p:nvPr/>
        </p:nvSpPr>
        <p:spPr>
          <a:xfrm>
            <a:off x="1764942" y="126216"/>
            <a:ext cx="8848165" cy="523220"/>
          </a:xfrm>
          <a:prstGeom prst="rect">
            <a:avLst/>
          </a:prstGeom>
          <a:noFill/>
        </p:spPr>
        <p:txBody>
          <a:bodyPr wrap="square" rtlCol="0">
            <a:spAutoFit/>
          </a:bodyPr>
          <a:lstStyle/>
          <a:p>
            <a:pPr algn="ctr"/>
            <a:r>
              <a:rPr lang="en-US" sz="2800" dirty="0" smtClean="0"/>
              <a:t>Theoretical graph</a:t>
            </a:r>
            <a:endParaRPr lang="en-US" sz="2800" dirty="0"/>
          </a:p>
        </p:txBody>
      </p:sp>
      <p:grpSp>
        <p:nvGrpSpPr>
          <p:cNvPr id="17" name="Group 16">
            <a:extLst>
              <a:ext uri="{FF2B5EF4-FFF2-40B4-BE49-F238E27FC236}">
                <a16:creationId xmlns:a16="http://schemas.microsoft.com/office/drawing/2014/main" id="{DF72A454-0AEA-B835-FAFD-E47F99020A0B}"/>
              </a:ext>
            </a:extLst>
          </p:cNvPr>
          <p:cNvGrpSpPr/>
          <p:nvPr/>
        </p:nvGrpSpPr>
        <p:grpSpPr>
          <a:xfrm>
            <a:off x="542027" y="1981012"/>
            <a:ext cx="2483643" cy="1226687"/>
            <a:chOff x="4760241" y="2905152"/>
            <a:chExt cx="2483643" cy="1226687"/>
          </a:xfrm>
        </p:grpSpPr>
        <p:sp>
          <p:nvSpPr>
            <p:cNvPr id="18" name="Rectangle 17">
              <a:extLst>
                <a:ext uri="{FF2B5EF4-FFF2-40B4-BE49-F238E27FC236}">
                  <a16:creationId xmlns:a16="http://schemas.microsoft.com/office/drawing/2014/main" id="{39B8D8D7-89CC-D82A-9BD3-0984A7B32A1F}"/>
                </a:ext>
              </a:extLst>
            </p:cNvPr>
            <p:cNvSpPr/>
            <p:nvPr/>
          </p:nvSpPr>
          <p:spPr>
            <a:xfrm>
              <a:off x="4760241" y="2905152"/>
              <a:ext cx="2483643" cy="122668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9AFD6BB-4A13-AA0E-E6D9-BC0A905738FA}"/>
                    </a:ext>
                  </a:extLst>
                </p:cNvPr>
                <p:cNvSpPr txBox="1"/>
                <p:nvPr/>
              </p:nvSpPr>
              <p:spPr>
                <a:xfrm>
                  <a:off x="4966587" y="2948527"/>
                  <a:ext cx="2070952"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𝑓</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den>
                        </m:f>
                        <m:rad>
                          <m:radPr>
                            <m:degHide m:val="on"/>
                            <m:ctrlPr>
                              <a:rPr lang="en-GB" sz="2400" b="0" i="1" smtClean="0">
                                <a:latin typeface="Cambria Math" panose="02040503050406030204" pitchFamily="18" charset="0"/>
                              </a:rPr>
                            </m:ctrlPr>
                          </m:radPr>
                          <m:deg/>
                          <m:e>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𝜎</m:t>
                                </m:r>
                                <m:r>
                                  <a:rPr lang="en-GB" sz="2400" b="0" i="1" smtClean="0">
                                    <a:latin typeface="Cambria Math" panose="02040503050406030204" pitchFamily="18" charset="0"/>
                                    <a:ea typeface="Cambria Math" panose="02040503050406030204" pitchFamily="18" charset="0"/>
                                  </a:rPr>
                                  <m:t>𝑅𝑇</m:t>
                                </m:r>
                              </m:num>
                              <m:den>
                                <m:r>
                                  <a:rPr lang="en-GB" sz="2400" b="0" i="1" smtClean="0">
                                    <a:latin typeface="Cambria Math" panose="02040503050406030204" pitchFamily="18" charset="0"/>
                                  </a:rPr>
                                  <m:t>𝑃𝑀</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𝑙</m:t>
                                    </m:r>
                                  </m:e>
                                  <m:sup>
                                    <m:r>
                                      <a:rPr lang="en-GB" sz="2400" b="0" i="1" smtClean="0">
                                        <a:latin typeface="Cambria Math" panose="02040503050406030204" pitchFamily="18" charset="0"/>
                                      </a:rPr>
                                      <m:t>3</m:t>
                                    </m:r>
                                  </m:sup>
                                </m:sSup>
                              </m:den>
                            </m:f>
                          </m:e>
                        </m:rad>
                      </m:oMath>
                    </m:oMathPara>
                  </a14:m>
                  <a:endParaRPr lang="en-GB" sz="2400" dirty="0"/>
                </a:p>
              </p:txBody>
            </p:sp>
          </mc:Choice>
          <mc:Fallback xmlns="">
            <p:sp>
              <p:nvSpPr>
                <p:cNvPr id="24" name="TextBox 23">
                  <a:extLst>
                    <a:ext uri="{FF2B5EF4-FFF2-40B4-BE49-F238E27FC236}">
                      <a16:creationId xmlns:a16="http://schemas.microsoft.com/office/drawing/2014/main" xmlns:a14="http://schemas.microsoft.com/office/drawing/2010/main" xmlns="" id="{E9AFD6BB-4A13-AA0E-E6D9-BC0A905738FA}"/>
                    </a:ext>
                  </a:extLst>
                </p:cNvPr>
                <p:cNvSpPr txBox="1">
                  <a:spLocks noRot="1" noChangeAspect="1" noMove="1" noResize="1" noEditPoints="1" noAdjustHandles="1" noChangeArrowheads="1" noChangeShapeType="1" noTextEdit="1"/>
                </p:cNvSpPr>
                <p:nvPr/>
              </p:nvSpPr>
              <p:spPr>
                <a:xfrm>
                  <a:off x="4966587" y="2948527"/>
                  <a:ext cx="2070952" cy="1091196"/>
                </a:xfrm>
                <a:prstGeom prst="rect">
                  <a:avLst/>
                </a:prstGeom>
                <a:blipFill rotWithShape="1">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Rectangle 20"/>
              <p:cNvSpPr/>
              <p:nvPr/>
            </p:nvSpPr>
            <p:spPr>
              <a:xfrm>
                <a:off x="542027" y="3345334"/>
                <a:ext cx="1559658" cy="915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=0.072</m:t>
                      </m:r>
                      <m:f>
                        <m:fPr>
                          <m:ctrlPr>
                            <a:rPr lang="ka-GE" b="0" i="1" smtClean="0">
                              <a:latin typeface="Cambria Math" panose="02040503050406030204" pitchFamily="18" charset="0"/>
                              <a:ea typeface="Cambria Math" panose="02040503050406030204" pitchFamily="18" charset="0"/>
                            </a:rPr>
                          </m:ctrlPr>
                        </m:fPr>
                        <m:num>
                          <m:r>
                            <a:rPr lang="en-US" b="0" i="1" smtClean="0">
                              <a:latin typeface="Cambria Math"/>
                              <a:ea typeface="Cambria Math" panose="02040503050406030204" pitchFamily="18" charset="0"/>
                            </a:rPr>
                            <m:t>𝑁</m:t>
                          </m:r>
                        </m:num>
                        <m:den>
                          <m:r>
                            <a:rPr lang="en-US" b="0" i="1" smtClean="0">
                              <a:latin typeface="Cambria Math"/>
                              <a:ea typeface="Cambria Math" panose="02040503050406030204" pitchFamily="18" charset="0"/>
                            </a:rPr>
                            <m:t>𝑀</m:t>
                          </m:r>
                        </m:den>
                      </m:f>
                    </m:oMath>
                  </m:oMathPara>
                </a14:m>
                <a:endParaRPr lang="ka-GE" b="0" dirty="0">
                  <a:ea typeface="Cambria Math" panose="02040503050406030204" pitchFamily="18" charset="0"/>
                </a:endParaRPr>
              </a:p>
              <a:p>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42027" y="3345334"/>
                <a:ext cx="1559658" cy="9150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39141" y="3999646"/>
                <a:ext cx="18464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ka-GE"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.87 </m:t>
                      </m:r>
                      <m:r>
                        <a:rPr lang="en-US" b="0" i="1" smtClean="0">
                          <a:latin typeface="Cambria Math" panose="02040503050406030204" pitchFamily="18" charset="0"/>
                          <a:ea typeface="Cambria Math" panose="02040503050406030204" pitchFamily="18" charset="0"/>
                        </a:rPr>
                        <m:t>𝑘𝑔</m:t>
                      </m:r>
                      <m:r>
                        <a:rPr lang="ka-GE" b="0" i="1" smtClean="0">
                          <a:latin typeface="Cambria Math" panose="02040503050406030204" pitchFamily="18" charset="0"/>
                          <a:ea typeface="Cambria Math" panose="02040503050406030204" pitchFamily="18" charset="0"/>
                        </a:rPr>
                        <m:t>/</m:t>
                      </m:r>
                      <m:sSup>
                        <m:sSupPr>
                          <m:ctrlPr>
                            <a:rPr lang="ka-GE"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ka-GE" b="0" i="1" smtClean="0">
                              <a:latin typeface="Cambria Math" panose="02040503050406030204" pitchFamily="18" charset="0"/>
                              <a:ea typeface="Cambria Math" panose="02040503050406030204" pitchFamily="18" charset="0"/>
                            </a:rPr>
                            <m:t>3</m:t>
                          </m:r>
                        </m:sup>
                      </m:sSup>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539141" y="3999646"/>
                <a:ext cx="1846467"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39141" y="4528319"/>
                <a:ext cx="21364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𝑀</m:t>
                      </m:r>
                      <m:r>
                        <a:rPr lang="en-US" b="0" i="1" smtClean="0">
                          <a:latin typeface="Cambria Math" panose="02040503050406030204" pitchFamily="18" charset="0"/>
                        </a:rPr>
                        <m:t>=0.044 </m:t>
                      </m:r>
                      <m:r>
                        <a:rPr lang="en-US" b="0" i="1" smtClean="0">
                          <a:latin typeface="Cambria Math" panose="02040503050406030204" pitchFamily="18" charset="0"/>
                        </a:rPr>
                        <m:t>𝑘𝑔</m:t>
                      </m:r>
                      <m:r>
                        <a:rPr lang="en-US" b="0" i="1" smtClean="0">
                          <a:latin typeface="Cambria Math" panose="02040503050406030204" pitchFamily="18" charset="0"/>
                        </a:rPr>
                        <m:t>/</m:t>
                      </m:r>
                      <m:r>
                        <a:rPr lang="en-US" b="0" i="1" smtClean="0">
                          <a:latin typeface="Cambria Math" panose="02040503050406030204" pitchFamily="18" charset="0"/>
                        </a:rPr>
                        <m:t>𝑚𝑜𝑙</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539141" y="4528319"/>
                <a:ext cx="213641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39141" y="4994133"/>
                <a:ext cx="18078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𝑙</m:t>
                      </m:r>
                      <m:r>
                        <a:rPr lang="en-US" b="0" i="0" smtClean="0">
                          <a:latin typeface="Cambria Math" panose="02040503050406030204" pitchFamily="18" charset="0"/>
                        </a:rPr>
                        <m:t>=0.000313 </m:t>
                      </m:r>
                      <m:r>
                        <m:rPr>
                          <m:sty m:val="p"/>
                        </m:rPr>
                        <a:rPr lang="en-US" b="0" i="0" smtClean="0">
                          <a:latin typeface="Cambria Math" panose="02040503050406030204" pitchFamily="18" charset="0"/>
                        </a:rPr>
                        <m:t>m</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539141" y="4994133"/>
                <a:ext cx="180780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85233" y="5433679"/>
                <a:ext cx="18213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=8.314 </m:t>
                      </m:r>
                      <m:r>
                        <m:rPr>
                          <m:nor/>
                        </m:rPr>
                        <a:rPr lang="en-US"/>
                        <m:t>J</m:t>
                      </m:r>
                      <m:r>
                        <m:rPr>
                          <m:nor/>
                        </m:rPr>
                        <a:rPr lang="en-US"/>
                        <m:t>/</m:t>
                      </m:r>
                      <m:r>
                        <m:rPr>
                          <m:nor/>
                        </m:rPr>
                        <a:rPr lang="en-US"/>
                        <m:t>mol</m:t>
                      </m:r>
                      <m:r>
                        <m:rPr>
                          <m:nor/>
                        </m:rPr>
                        <a:rPr lang="en-US"/>
                        <m:t>·</m:t>
                      </m:r>
                      <m:r>
                        <m:rPr>
                          <m:nor/>
                        </m:rPr>
                        <a:rPr lang="en-US"/>
                        <m:t>K</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85233" y="5433679"/>
                <a:ext cx="1821331" cy="276999"/>
              </a:xfrm>
              <a:prstGeom prst="rect">
                <a:avLst/>
              </a:prstGeom>
              <a:blipFill>
                <a:blip r:embed="rId8"/>
                <a:stretch>
                  <a:fillRect l="-2341" t="-4348" r="-4348" b="-28261"/>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0C2FE359-7FB0-8F40-24C9-0A6F7B29EE1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0" y="201697"/>
            <a:ext cx="1840314" cy="1317590"/>
          </a:xfrm>
          <a:prstGeom prst="rect">
            <a:avLst/>
          </a:prstGeom>
        </p:spPr>
      </p:pic>
    </p:spTree>
    <p:extLst>
      <p:ext uri="{BB962C8B-B14F-4D97-AF65-F5344CB8AC3E}">
        <p14:creationId xmlns:p14="http://schemas.microsoft.com/office/powerpoint/2010/main" val="288237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6824</TotalTime>
  <Words>1352</Words>
  <Application>Microsoft Office PowerPoint</Application>
  <PresentationFormat>Widescreen</PresentationFormat>
  <Paragraphs>232</Paragraphs>
  <Slides>18</Slides>
  <Notes>13</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 Math</vt:lpstr>
      <vt:lpstr>Linux Libertine</vt:lpstr>
      <vt:lpstr>Sylfaen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attention!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 Nozadze</dc:creator>
  <cp:lastModifiedBy>luka brduli</cp:lastModifiedBy>
  <cp:revision>164</cp:revision>
  <dcterms:created xsi:type="dcterms:W3CDTF">2022-04-07T14:08:14Z</dcterms:created>
  <dcterms:modified xsi:type="dcterms:W3CDTF">2022-08-22T19:19:35Z</dcterms:modified>
</cp:coreProperties>
</file>